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9" r:id="rId3"/>
    <p:sldId id="257" r:id="rId4"/>
    <p:sldId id="261" r:id="rId5"/>
    <p:sldId id="262" r:id="rId6"/>
    <p:sldId id="263" r:id="rId7"/>
    <p:sldId id="264" r:id="rId8"/>
    <p:sldId id="265" r:id="rId9"/>
    <p:sldId id="266" r:id="rId10"/>
    <p:sldId id="269" r:id="rId11"/>
    <p:sldId id="270" r:id="rId12"/>
    <p:sldId id="271" r:id="rId13"/>
    <p:sldId id="272" r:id="rId14"/>
    <p:sldId id="273" r:id="rId15"/>
    <p:sldId id="274" r:id="rId16"/>
    <p:sldId id="277" r:id="rId17"/>
    <p:sldId id="276" r:id="rId18"/>
    <p:sldId id="275" r:id="rId19"/>
    <p:sldId id="267" r:id="rId20"/>
    <p:sldId id="268" r:id="rId21"/>
    <p:sldId id="278" r:id="rId22"/>
    <p:sldId id="279" r:id="rId23"/>
    <p:sldId id="280" r:id="rId24"/>
    <p:sldId id="281" r:id="rId25"/>
    <p:sldId id="282" r:id="rId26"/>
    <p:sldId id="283" r:id="rId27"/>
    <p:sldId id="284" r:id="rId28"/>
    <p:sldId id="285" r:id="rId29"/>
    <p:sldId id="286" r:id="rId30"/>
    <p:sldId id="321" r:id="rId31"/>
    <p:sldId id="287" r:id="rId32"/>
    <p:sldId id="289" r:id="rId33"/>
    <p:sldId id="290" r:id="rId34"/>
    <p:sldId id="291" r:id="rId35"/>
    <p:sldId id="293" r:id="rId36"/>
    <p:sldId id="288" r:id="rId37"/>
    <p:sldId id="294" r:id="rId38"/>
    <p:sldId id="292" r:id="rId39"/>
    <p:sldId id="295" r:id="rId40"/>
    <p:sldId id="298" r:id="rId41"/>
    <p:sldId id="299" r:id="rId42"/>
    <p:sldId id="296" r:id="rId43"/>
    <p:sldId id="297" r:id="rId44"/>
    <p:sldId id="300" r:id="rId45"/>
    <p:sldId id="301" r:id="rId46"/>
    <p:sldId id="304" r:id="rId47"/>
    <p:sldId id="303" r:id="rId48"/>
    <p:sldId id="309" r:id="rId49"/>
    <p:sldId id="308" r:id="rId50"/>
    <p:sldId id="310" r:id="rId51"/>
    <p:sldId id="312" r:id="rId52"/>
    <p:sldId id="314" r:id="rId53"/>
    <p:sldId id="315" r:id="rId54"/>
    <p:sldId id="316" r:id="rId55"/>
    <p:sldId id="317" r:id="rId56"/>
    <p:sldId id="329" r:id="rId57"/>
    <p:sldId id="318" r:id="rId58"/>
    <p:sldId id="319" r:id="rId59"/>
    <p:sldId id="330" r:id="rId60"/>
    <p:sldId id="322" r:id="rId61"/>
    <p:sldId id="323" r:id="rId62"/>
    <p:sldId id="324" r:id="rId63"/>
    <p:sldId id="325" r:id="rId64"/>
    <p:sldId id="326" r:id="rId65"/>
    <p:sldId id="327" r:id="rId66"/>
    <p:sldId id="328" r:id="rId67"/>
    <p:sldId id="302" r:id="rId68"/>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54" autoAdjust="0"/>
  </p:normalViewPr>
  <p:slideViewPr>
    <p:cSldViewPr>
      <p:cViewPr varScale="1">
        <p:scale>
          <a:sx n="56" d="100"/>
          <a:sy n="56" d="100"/>
        </p:scale>
        <p:origin x="-113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364E4-13B2-4B36-8A0A-6AA5D7FD3F2B}" type="datetimeFigureOut">
              <a:rPr lang="en-US" smtClean="0"/>
              <a:t>9/2/2020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B1E1B-8544-420A-AB29-5C8CF5290BBA}" type="slidenum">
              <a:rPr lang="en-US" smtClean="0"/>
              <a:t>‹#›</a:t>
            </a:fld>
            <a:endParaRPr lang="en-US"/>
          </a:p>
        </p:txBody>
      </p:sp>
    </p:spTree>
    <p:extLst>
      <p:ext uri="{BB962C8B-B14F-4D97-AF65-F5344CB8AC3E}">
        <p14:creationId xmlns:p14="http://schemas.microsoft.com/office/powerpoint/2010/main" val="404655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Arcsec_(angle_unit)" TargetMode="External"/><Relationship Id="rId7" Type="http://schemas.openxmlformats.org/officeDocument/2006/relationships/hyperlink" Target="https://en.wikipedia.org/wiki/ROSAT"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Active_galactic_nuclei" TargetMode="External"/><Relationship Id="rId5" Type="http://schemas.openxmlformats.org/officeDocument/2006/relationships/hyperlink" Target="https://en.wikipedia.org/wiki/Galaxy_clusters" TargetMode="External"/><Relationship Id="rId4" Type="http://schemas.openxmlformats.org/officeDocument/2006/relationships/hyperlink" Target="https://en.wikipedia.org/wiki/Electronvol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Cosmic_ray" TargetMode="External"/><Relationship Id="rId7" Type="http://schemas.openxmlformats.org/officeDocument/2006/relationships/hyperlink" Target="https://en.wikipedia.org/wiki/Cosmic_microwave_background_radiation"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n.wikipedia.org/wiki/Joule" TargetMode="External"/><Relationship Id="rId5" Type="http://schemas.openxmlformats.org/officeDocument/2006/relationships/hyperlink" Target="https://en.wikipedia.org/wiki/Electronvolt" TargetMode="External"/><Relationship Id="rId4" Type="http://schemas.openxmlformats.org/officeDocument/2006/relationships/hyperlink" Target="https://en.wikipedia.org/wiki/Proton"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Nie</a:t>
            </a:r>
            <a:r>
              <a:rPr lang="en-US" baseline="0" dirty="0" smtClean="0"/>
              <a:t> “</a:t>
            </a:r>
            <a:r>
              <a:rPr lang="en-US" baseline="0" dirty="0" err="1" smtClean="0"/>
              <a:t>cela</a:t>
            </a:r>
            <a:r>
              <a:rPr lang="en-US" baseline="0" dirty="0" smtClean="0"/>
              <a:t>” </a:t>
            </a:r>
            <a:r>
              <a:rPr lang="en-US" baseline="0" dirty="0" err="1" smtClean="0"/>
              <a:t>veda</a:t>
            </a:r>
            <a:r>
              <a:rPr lang="en-US" baseline="0" dirty="0" smtClean="0"/>
              <a:t> o </a:t>
            </a:r>
            <a:r>
              <a:rPr lang="en-US" baseline="0" dirty="0" err="1" smtClean="0"/>
              <a:t>vesmire</a:t>
            </a:r>
            <a:r>
              <a:rPr lang="en-US" baseline="0" dirty="0" smtClean="0"/>
              <a:t>, </a:t>
            </a:r>
            <a:r>
              <a:rPr lang="en-US" baseline="0" dirty="0" err="1" smtClean="0"/>
              <a:t>len</a:t>
            </a:r>
            <a:r>
              <a:rPr lang="en-US" baseline="0" dirty="0" smtClean="0"/>
              <a:t> </a:t>
            </a:r>
            <a:r>
              <a:rPr lang="en-US" baseline="0" dirty="0" err="1" smtClean="0"/>
              <a:t>vesmirna</a:t>
            </a:r>
            <a:r>
              <a:rPr lang="en-US" baseline="0" dirty="0" smtClean="0"/>
              <a:t> </a:t>
            </a:r>
            <a:r>
              <a:rPr lang="en-US" baseline="0" dirty="0" err="1" smtClean="0"/>
              <a:t>fyzika</a:t>
            </a:r>
            <a:r>
              <a:rPr lang="en-US" baseline="0" dirty="0" smtClean="0"/>
              <a:t>. </a:t>
            </a:r>
            <a:r>
              <a:rPr lang="en-US" baseline="0" dirty="0" err="1" smtClean="0"/>
              <a:t>Biologicke</a:t>
            </a:r>
            <a:r>
              <a:rPr lang="en-US" baseline="0" dirty="0" smtClean="0"/>
              <a:t> </a:t>
            </a:r>
            <a:r>
              <a:rPr lang="en-US" baseline="0" dirty="0" err="1" smtClean="0"/>
              <a:t>poznatky</a:t>
            </a:r>
            <a:r>
              <a:rPr lang="en-US" baseline="0" dirty="0" smtClean="0"/>
              <a:t> z </a:t>
            </a:r>
            <a:r>
              <a:rPr lang="en-US" baseline="0" dirty="0" err="1" smtClean="0"/>
              <a:t>vesmiru</a:t>
            </a:r>
            <a:r>
              <a:rPr lang="en-US" baseline="0" dirty="0" smtClean="0"/>
              <a:t> by </a:t>
            </a:r>
            <a:r>
              <a:rPr lang="en-US" baseline="0" dirty="0" err="1" smtClean="0"/>
              <a:t>tiez</a:t>
            </a:r>
            <a:r>
              <a:rPr lang="en-US" baseline="0" dirty="0" smtClean="0"/>
              <a:t> </a:t>
            </a:r>
            <a:r>
              <a:rPr lang="en-US" baseline="0" dirty="0" err="1" smtClean="0"/>
              <a:t>boli</a:t>
            </a:r>
            <a:r>
              <a:rPr lang="en-US" baseline="0" dirty="0" smtClean="0"/>
              <a:t> </a:t>
            </a:r>
            <a:r>
              <a:rPr lang="en-US" baseline="0" dirty="0" err="1" smtClean="0"/>
              <a:t>zaujimave</a:t>
            </a:r>
            <a:r>
              <a:rPr lang="en-US" baseline="0" dirty="0" smtClean="0"/>
              <a:t> ale </a:t>
            </a:r>
            <a:r>
              <a:rPr lang="en-US" baseline="0" dirty="0" err="1" smtClean="0"/>
              <a:t>nie</a:t>
            </a:r>
            <a:r>
              <a:rPr lang="en-US" baseline="0" dirty="0" smtClean="0"/>
              <a:t> </a:t>
            </a:r>
            <a:r>
              <a:rPr lang="en-US" baseline="0" dirty="0" err="1" smtClean="0"/>
              <a:t>som</a:t>
            </a:r>
            <a:r>
              <a:rPr lang="en-US" baseline="0" dirty="0" smtClean="0"/>
              <a:t> expert</a:t>
            </a:r>
            <a:r>
              <a:rPr lang="en-US" baseline="0" dirty="0" smtClean="0"/>
              <a:t>.</a:t>
            </a:r>
          </a:p>
          <a:p>
            <a:r>
              <a:rPr lang="en-US" baseline="0" dirty="0" err="1" smtClean="0"/>
              <a:t>Pomerne</a:t>
            </a:r>
            <a:r>
              <a:rPr lang="en-US" baseline="0" dirty="0" smtClean="0"/>
              <a:t> vela </a:t>
            </a:r>
            <a:r>
              <a:rPr lang="en-US" baseline="0" dirty="0" err="1" smtClean="0"/>
              <a:t>faktov</a:t>
            </a:r>
            <a:r>
              <a:rPr lang="en-US" baseline="0" dirty="0" smtClean="0"/>
              <a:t> ale </a:t>
            </a:r>
            <a:r>
              <a:rPr lang="en-US" baseline="0" dirty="0" err="1" smtClean="0"/>
              <a:t>cielom</a:t>
            </a:r>
            <a:r>
              <a:rPr lang="en-US" baseline="0" dirty="0" smtClean="0"/>
              <a:t> </a:t>
            </a:r>
            <a:r>
              <a:rPr lang="en-US" baseline="0" dirty="0" err="1" smtClean="0"/>
              <a:t>nie</a:t>
            </a:r>
            <a:r>
              <a:rPr lang="en-US" baseline="0" dirty="0" smtClean="0"/>
              <a:t> je aby </a:t>
            </a:r>
            <a:r>
              <a:rPr lang="en-US" baseline="0" dirty="0" err="1" smtClean="0"/>
              <a:t>ste</a:t>
            </a:r>
            <a:r>
              <a:rPr lang="en-US" baseline="0" dirty="0" smtClean="0"/>
              <a:t> </a:t>
            </a:r>
            <a:r>
              <a:rPr lang="en-US" baseline="0" dirty="0" err="1" smtClean="0"/>
              <a:t>si</a:t>
            </a:r>
            <a:r>
              <a:rPr lang="en-US" baseline="0" dirty="0" smtClean="0"/>
              <a:t> </a:t>
            </a:r>
            <a:r>
              <a:rPr lang="en-US" baseline="0" dirty="0" err="1" smtClean="0"/>
              <a:t>pamatali</a:t>
            </a:r>
            <a:r>
              <a:rPr lang="en-US" baseline="0" dirty="0" smtClean="0"/>
              <a:t> </a:t>
            </a:r>
            <a:r>
              <a:rPr lang="en-US" baseline="0" dirty="0" err="1" smtClean="0"/>
              <a:t>tiet</a:t>
            </a:r>
            <a:r>
              <a:rPr lang="en-US" baseline="0" dirty="0" smtClean="0"/>
              <a:t> </a:t>
            </a:r>
            <a:r>
              <a:rPr lang="en-US" baseline="0" dirty="0" err="1" smtClean="0"/>
              <a:t>fakty</a:t>
            </a:r>
            <a:r>
              <a:rPr lang="en-US" baseline="0" dirty="0" smtClean="0"/>
              <a:t>, tie </a:t>
            </a:r>
            <a:r>
              <a:rPr lang="en-US" baseline="0" dirty="0" err="1" smtClean="0"/>
              <a:t>si</a:t>
            </a:r>
            <a:r>
              <a:rPr lang="en-US" baseline="0" dirty="0" smtClean="0"/>
              <a:t> </a:t>
            </a:r>
            <a:r>
              <a:rPr lang="en-US" baseline="0" dirty="0" err="1" smtClean="0"/>
              <a:t>najdete</a:t>
            </a:r>
            <a:r>
              <a:rPr lang="en-US" baseline="0" dirty="0" smtClean="0"/>
              <a:t> </a:t>
            </a:r>
            <a:r>
              <a:rPr lang="en-US" baseline="0" dirty="0" err="1" smtClean="0"/>
              <a:t>aj</a:t>
            </a:r>
            <a:r>
              <a:rPr lang="en-US" baseline="0" dirty="0" smtClean="0"/>
              <a:t> </a:t>
            </a:r>
            <a:r>
              <a:rPr lang="en-US" baseline="0" dirty="0" err="1" smtClean="0"/>
              <a:t>spatne</a:t>
            </a:r>
            <a:r>
              <a:rPr lang="en-US" baseline="0" dirty="0" smtClean="0"/>
              <a:t> v </a:t>
            </a:r>
            <a:r>
              <a:rPr lang="en-US" baseline="0" dirty="0" err="1" smtClean="0"/>
              <a:t>tejto</a:t>
            </a:r>
            <a:r>
              <a:rPr lang="en-US" baseline="0" dirty="0" smtClean="0"/>
              <a:t> </a:t>
            </a:r>
            <a:r>
              <a:rPr lang="en-US" baseline="0" dirty="0" err="1" smtClean="0"/>
              <a:t>prezentacii</a:t>
            </a:r>
            <a:r>
              <a:rPr lang="en-US" baseline="0" dirty="0" smtClean="0"/>
              <a:t>, ale aby </a:t>
            </a:r>
            <a:r>
              <a:rPr lang="en-US" baseline="0" dirty="0" err="1" smtClean="0"/>
              <a:t>ste</a:t>
            </a:r>
            <a:r>
              <a:rPr lang="en-US" baseline="0" dirty="0" smtClean="0"/>
              <a:t> </a:t>
            </a:r>
            <a:r>
              <a:rPr lang="en-US" baseline="0" dirty="0" err="1" smtClean="0"/>
              <a:t>sa</a:t>
            </a:r>
            <a:r>
              <a:rPr lang="en-US" baseline="0" dirty="0" smtClean="0"/>
              <a:t> </a:t>
            </a:r>
            <a:r>
              <a:rPr lang="en-US" baseline="0" dirty="0" err="1" smtClean="0"/>
              <a:t>nieco</a:t>
            </a:r>
            <a:r>
              <a:rPr lang="en-US" baseline="0" dirty="0" smtClean="0"/>
              <a:t> </a:t>
            </a:r>
            <a:r>
              <a:rPr lang="en-US" baseline="0" dirty="0" err="1" smtClean="0"/>
              <a:t>uzitocne</a:t>
            </a:r>
            <a:r>
              <a:rPr lang="en-US" baseline="0" dirty="0" smtClean="0"/>
              <a:t> </a:t>
            </a:r>
            <a:r>
              <a:rPr lang="en-US" baseline="0" dirty="0" err="1" smtClean="0"/>
              <a:t>naucili</a:t>
            </a:r>
            <a:r>
              <a:rPr lang="en-US" baseline="0" dirty="0" smtClean="0"/>
              <a:t>.</a:t>
            </a:r>
          </a:p>
        </p:txBody>
      </p:sp>
      <p:sp>
        <p:nvSpPr>
          <p:cNvPr id="4" name="Slide Number Placeholder 3"/>
          <p:cNvSpPr>
            <a:spLocks noGrp="1"/>
          </p:cNvSpPr>
          <p:nvPr>
            <p:ph type="sldNum" sz="quarter" idx="10"/>
          </p:nvPr>
        </p:nvSpPr>
        <p:spPr/>
        <p:txBody>
          <a:bodyPr/>
          <a:lstStyle/>
          <a:p>
            <a:fld id="{083B1E1B-8544-420A-AB29-5C8CF5290BBA}" type="slidenum">
              <a:rPr lang="en-US" smtClean="0"/>
              <a:t>1</a:t>
            </a:fld>
            <a:endParaRPr lang="en-US"/>
          </a:p>
        </p:txBody>
      </p:sp>
    </p:spTree>
    <p:extLst>
      <p:ext uri="{BB962C8B-B14F-4D97-AF65-F5344CB8AC3E}">
        <p14:creationId xmlns:p14="http://schemas.microsoft.com/office/powerpoint/2010/main" val="95732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GAIA</a:t>
            </a:r>
          </a:p>
          <a:p>
            <a:endParaRPr lang="en-GB" noProof="0" dirty="0" smtClean="0"/>
          </a:p>
          <a:p>
            <a:r>
              <a:rPr lang="en-GB" noProof="0" dirty="0" smtClean="0"/>
              <a:t>Isn’t classical telescope,</a:t>
            </a:r>
            <a:r>
              <a:rPr lang="en-GB" baseline="0" noProof="0" dirty="0" smtClean="0"/>
              <a:t> but complicated system designed to map positions, luminosity (colour) and motion of approx. 1 billion stars of our galaxy (</a:t>
            </a:r>
            <a:r>
              <a:rPr lang="en-GB" sz="1200" b="0" i="0" kern="1200" noProof="0" dirty="0" smtClean="0">
                <a:solidFill>
                  <a:schemeClr val="tx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chemeClr val="tx1"/>
                </a:solidFill>
                <a:effectLst/>
                <a:latin typeface="+mn-lt"/>
                <a:ea typeface="+mn-ea"/>
                <a:cs typeface="+mn-cs"/>
              </a:rPr>
              <a:t>It was placed to L2 point by </a:t>
            </a:r>
            <a:r>
              <a:rPr lang="en-GB" noProof="0" dirty="0" smtClean="0"/>
              <a:t>Soyuz ST-B/</a:t>
            </a:r>
            <a:r>
              <a:rPr lang="en-GB" noProof="0" dirty="0" err="1" smtClean="0"/>
              <a:t>Fregat</a:t>
            </a:r>
            <a:r>
              <a:rPr lang="en-GB" noProof="0" dirty="0" smtClean="0"/>
              <a:t>-MT,</a:t>
            </a:r>
            <a:r>
              <a:rPr lang="en-GB" baseline="0" noProof="0" dirty="0" smtClean="0"/>
              <a:t> launched from </a:t>
            </a:r>
            <a:r>
              <a:rPr lang="en-GB" noProof="0" dirty="0" smtClean="0"/>
              <a:t> </a:t>
            </a:r>
            <a:r>
              <a:rPr lang="en-GB" noProof="0" dirty="0" err="1" smtClean="0"/>
              <a:t>Kourou</a:t>
            </a:r>
            <a:r>
              <a:rPr lang="en-GB" baseline="0" noProof="0" dirty="0" smtClean="0"/>
              <a:t> on Dec. 19, 2013</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It is stabilised by rotation and scanning observational method is utilised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Main instruments</a:t>
            </a:r>
          </a:p>
          <a:p>
            <a:r>
              <a:rPr lang="en-GB" sz="1200" b="0" i="0" kern="1200" noProof="0" dirty="0" smtClean="0">
                <a:solidFill>
                  <a:schemeClr val="tx1"/>
                </a:solidFill>
                <a:effectLst/>
                <a:latin typeface="+mn-lt"/>
                <a:ea typeface="+mn-ea"/>
                <a:cs typeface="+mn-cs"/>
              </a:rPr>
              <a:t>Astro 2 </a:t>
            </a:r>
          </a:p>
          <a:p>
            <a:r>
              <a:rPr lang="en-GB" sz="1200" b="0" i="0" kern="1200" noProof="0" dirty="0" smtClean="0">
                <a:solidFill>
                  <a:schemeClr val="tx1"/>
                </a:solidFill>
                <a:effectLst/>
                <a:latin typeface="+mn-lt"/>
                <a:ea typeface="+mn-ea"/>
                <a:cs typeface="+mn-cs"/>
              </a:rPr>
              <a:t>Two identical telescopes imaging system for star position determination</a:t>
            </a:r>
          </a:p>
          <a:p>
            <a:r>
              <a:rPr lang="en-GB" sz="1200" b="0" i="0" kern="1200" noProof="0" dirty="0" smtClean="0">
                <a:solidFill>
                  <a:schemeClr val="tx1"/>
                </a:solidFill>
                <a:effectLst/>
                <a:latin typeface="+mn-lt"/>
                <a:ea typeface="+mn-ea"/>
                <a:cs typeface="+mn-cs"/>
              </a:rPr>
              <a:t>BP/RP (Blue and Red Photometers) </a:t>
            </a:r>
          </a:p>
          <a:p>
            <a:r>
              <a:rPr lang="en-GB" sz="1200" b="0" i="0" kern="1200" noProof="0" dirty="0" smtClean="0">
                <a:solidFill>
                  <a:schemeClr val="tx1"/>
                </a:solidFill>
                <a:effectLst/>
                <a:latin typeface="+mn-lt"/>
                <a:ea typeface="+mn-ea"/>
                <a:cs typeface="+mn-cs"/>
              </a:rPr>
              <a:t>RVS (Radial-Velocity Spectrometer)</a:t>
            </a:r>
          </a:p>
          <a:p>
            <a:r>
              <a:rPr lang="en-GB" sz="1200" b="0" i="0" kern="1200" noProof="0" dirty="0" smtClean="0">
                <a:solidFill>
                  <a:schemeClr val="tx1"/>
                </a:solidFill>
                <a:effectLst/>
                <a:latin typeface="+mn-lt"/>
                <a:ea typeface="+mn-ea"/>
                <a:cs typeface="+mn-cs"/>
              </a:rPr>
              <a:t>to measure radial velocities of observed objects</a:t>
            </a:r>
          </a:p>
          <a:p>
            <a:endParaRPr lang="en-GB" sz="1200" b="0" i="0" kern="1200" noProof="0" dirty="0" smtClean="0">
              <a:solidFill>
                <a:schemeClr val="tx1"/>
              </a:solidFill>
              <a:effectLst/>
              <a:latin typeface="+mn-lt"/>
              <a:ea typeface="+mn-ea"/>
              <a:cs typeface="+mn-cs"/>
            </a:endParaRPr>
          </a:p>
          <a:p>
            <a:r>
              <a:rPr lang="en-GB" sz="1200" b="0" i="0" kern="1200" noProof="0" dirty="0" smtClean="0">
                <a:solidFill>
                  <a:schemeClr val="tx1"/>
                </a:solidFill>
                <a:effectLst/>
                <a:latin typeface="+mn-lt"/>
                <a:ea typeface="+mn-ea"/>
                <a:cs typeface="+mn-cs"/>
              </a:rPr>
              <a:t>Probes positions in Lagrange points isn’t static. They are moving along quasi-periodic</a:t>
            </a:r>
            <a:r>
              <a:rPr lang="en-GB" sz="1200" b="0" i="0" kern="1200" baseline="0" noProof="0" dirty="0" smtClean="0">
                <a:solidFill>
                  <a:schemeClr val="tx1"/>
                </a:solidFill>
                <a:effectLst/>
                <a:latin typeface="+mn-lt"/>
                <a:ea typeface="+mn-ea"/>
                <a:cs typeface="+mn-cs"/>
              </a:rPr>
              <a:t> </a:t>
            </a:r>
            <a:r>
              <a:rPr lang="en-GB" sz="1200" b="0" i="0" kern="1200" noProof="0" dirty="0" smtClean="0">
                <a:solidFill>
                  <a:schemeClr val="tx1"/>
                </a:solidFill>
                <a:effectLst/>
                <a:latin typeface="+mn-lt"/>
                <a:ea typeface="+mn-ea"/>
                <a:cs typeface="+mn-cs"/>
              </a:rPr>
              <a:t>pseudo-orbits surrounding</a:t>
            </a:r>
            <a:r>
              <a:rPr lang="en-GB" sz="1200" b="0" i="0" kern="1200" baseline="0" noProof="0" dirty="0" smtClean="0">
                <a:solidFill>
                  <a:schemeClr val="tx1"/>
                </a:solidFill>
                <a:effectLst/>
                <a:latin typeface="+mn-lt"/>
                <a:ea typeface="+mn-ea"/>
                <a:cs typeface="+mn-cs"/>
              </a:rPr>
              <a:t> Lagrange points.</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10</a:t>
            </a:fld>
            <a:endParaRPr lang="en-GB" dirty="0"/>
          </a:p>
        </p:txBody>
      </p:sp>
    </p:spTree>
    <p:extLst>
      <p:ext uri="{BB962C8B-B14F-4D97-AF65-F5344CB8AC3E}">
        <p14:creationId xmlns:p14="http://schemas.microsoft.com/office/powerpoint/2010/main" val="233027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H-R diagram z release 1</a:t>
            </a:r>
            <a:r>
              <a:rPr lang="en-GB" baseline="0" noProof="0" dirty="0" smtClean="0"/>
              <a:t> (</a:t>
            </a:r>
            <a:r>
              <a:rPr lang="en-GB" baseline="0" noProof="0" dirty="0" err="1" smtClean="0"/>
              <a:t>uz</a:t>
            </a:r>
            <a:r>
              <a:rPr lang="en-GB" baseline="0" noProof="0" dirty="0" smtClean="0"/>
              <a:t> je release 2 a </a:t>
            </a:r>
            <a:r>
              <a:rPr lang="en-GB" baseline="0" noProof="0" dirty="0" err="1" smtClean="0"/>
              <a:t>este</a:t>
            </a:r>
            <a:r>
              <a:rPr lang="en-GB" baseline="0" noProof="0" dirty="0" smtClean="0"/>
              <a:t> </a:t>
            </a:r>
            <a:r>
              <a:rPr lang="en-GB" baseline="0" noProof="0" dirty="0" err="1" smtClean="0"/>
              <a:t>tento</a:t>
            </a:r>
            <a:r>
              <a:rPr lang="en-GB" baseline="0" noProof="0" dirty="0" smtClean="0"/>
              <a:t> </a:t>
            </a:r>
            <a:r>
              <a:rPr lang="en-GB" baseline="0" noProof="0" dirty="0" err="1" smtClean="0"/>
              <a:t>rok</a:t>
            </a:r>
            <a:r>
              <a:rPr lang="en-GB" baseline="0" noProof="0" dirty="0" smtClean="0"/>
              <a:t> </a:t>
            </a:r>
            <a:r>
              <a:rPr lang="en-GB" baseline="0" noProof="0" dirty="0" err="1" smtClean="0"/>
              <a:t>na</a:t>
            </a:r>
            <a:r>
              <a:rPr lang="en-GB" baseline="0" noProof="0" dirty="0" smtClean="0"/>
              <a:t> </a:t>
            </a:r>
            <a:r>
              <a:rPr lang="en-GB" baseline="0" noProof="0" dirty="0" err="1" smtClean="0"/>
              <a:t>byt</a:t>
            </a:r>
            <a:r>
              <a:rPr lang="en-GB" baseline="0" noProof="0" dirty="0" smtClean="0"/>
              <a:t> </a:t>
            </a:r>
            <a:r>
              <a:rPr lang="en-GB" baseline="0" noProof="0" dirty="0" err="1" smtClean="0"/>
              <a:t>aj</a:t>
            </a:r>
            <a:r>
              <a:rPr lang="en-GB" baseline="0" noProof="0" dirty="0" smtClean="0"/>
              <a:t> release 3)</a:t>
            </a:r>
          </a:p>
          <a:p>
            <a:r>
              <a:rPr lang="en-GB" baseline="0" noProof="0" dirty="0" smtClean="0"/>
              <a:t>- </a:t>
            </a:r>
            <a:r>
              <a:rPr lang="en-GB" baseline="0" noProof="0" dirty="0" err="1" smtClean="0"/>
              <a:t>pozorovatelna</a:t>
            </a:r>
            <a:r>
              <a:rPr lang="en-GB" baseline="0" noProof="0" dirty="0" smtClean="0"/>
              <a:t> “</a:t>
            </a:r>
            <a:r>
              <a:rPr lang="en-GB" baseline="0" noProof="0" dirty="0" err="1" smtClean="0"/>
              <a:t>krystalizacia</a:t>
            </a:r>
            <a:r>
              <a:rPr lang="en-GB" baseline="0" noProof="0" dirty="0" smtClean="0"/>
              <a:t>” </a:t>
            </a:r>
            <a:r>
              <a:rPr lang="en-GB" baseline="0" noProof="0" dirty="0" err="1" smtClean="0"/>
              <a:t>vo</a:t>
            </a:r>
            <a:r>
              <a:rPr lang="en-GB" baseline="0" noProof="0" dirty="0" smtClean="0"/>
              <a:t> </a:t>
            </a:r>
            <a:r>
              <a:rPr lang="en-GB" baseline="0" noProof="0" dirty="0" err="1" smtClean="0"/>
              <a:t>vetve</a:t>
            </a:r>
            <a:r>
              <a:rPr lang="en-GB" baseline="0" noProof="0" dirty="0" smtClean="0"/>
              <a:t> </a:t>
            </a:r>
            <a:r>
              <a:rPr lang="en-GB" baseline="0" noProof="0" dirty="0" err="1" smtClean="0"/>
              <a:t>bielych</a:t>
            </a:r>
            <a:r>
              <a:rPr lang="en-GB" baseline="0" noProof="0" dirty="0" smtClean="0"/>
              <a:t> </a:t>
            </a:r>
            <a:r>
              <a:rPr lang="en-GB" baseline="0" noProof="0" dirty="0" err="1" smtClean="0"/>
              <a:t>trpaslikov</a:t>
            </a:r>
            <a:r>
              <a:rPr lang="en-GB" baseline="0" noProof="0" dirty="0" smtClean="0"/>
              <a:t>  (</a:t>
            </a:r>
            <a:r>
              <a:rPr lang="en-GB" baseline="0" noProof="0" dirty="0" err="1" smtClean="0"/>
              <a:t>klasicky</a:t>
            </a:r>
            <a:r>
              <a:rPr lang="en-GB" baseline="0" noProof="0" dirty="0" smtClean="0"/>
              <a:t> experiment s </a:t>
            </a:r>
            <a:r>
              <a:rPr lang="en-GB" baseline="0" noProof="0" dirty="0" err="1" smtClean="0"/>
              <a:t>voskom</a:t>
            </a:r>
            <a:r>
              <a:rPr lang="en-GB" baseline="0" noProof="0" dirty="0" smtClean="0"/>
              <a:t>)</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11</a:t>
            </a:fld>
            <a:endParaRPr lang="en-GB" dirty="0"/>
          </a:p>
        </p:txBody>
      </p:sp>
    </p:spTree>
    <p:extLst>
      <p:ext uri="{BB962C8B-B14F-4D97-AF65-F5344CB8AC3E}">
        <p14:creationId xmlns:p14="http://schemas.microsoft.com/office/powerpoint/2010/main" val="16903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Kepler</a:t>
            </a:r>
          </a:p>
          <a:p>
            <a:endParaRPr lang="en-GB" noProof="0" dirty="0" smtClean="0"/>
          </a:p>
          <a:p>
            <a:pPr marL="171450" indent="-171450">
              <a:buFont typeface="Arial" panose="020B0604020202020204" pitchFamily="34" charset="0"/>
              <a:buChar char="•"/>
            </a:pPr>
            <a:r>
              <a:rPr lang="en-GB" noProof="0" dirty="0" smtClean="0"/>
              <a:t>Launched to Sun orbit on March 3, 2009</a:t>
            </a:r>
          </a:p>
          <a:p>
            <a:pPr marL="171450" indent="-171450">
              <a:buFont typeface="Arial" panose="020B0604020202020204" pitchFamily="34" charset="0"/>
              <a:buChar char="•"/>
            </a:pPr>
            <a:r>
              <a:rPr lang="en-GB" noProof="0" dirty="0" smtClean="0"/>
              <a:t>Kepler’s orbit trails behind Earth’s orbit slightly (with period 372.5 days)</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Primary mirror with 1,4 m diameter</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designed to search for exoplanets (planets orbiting other stars)</a:t>
            </a:r>
          </a:p>
          <a:p>
            <a:r>
              <a:rPr lang="en-GB" sz="1200" b="0" i="0" kern="1200" noProof="0" dirty="0" smtClean="0">
                <a:solidFill>
                  <a:schemeClr val="tx1"/>
                </a:solidFill>
                <a:effectLst/>
                <a:latin typeface="+mn-lt"/>
                <a:ea typeface="+mn-ea"/>
                <a:cs typeface="+mn-cs"/>
              </a:rPr>
              <a:t>Single instrument</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Precise photometer</a:t>
            </a:r>
          </a:p>
          <a:p>
            <a:pPr marL="628650" lvl="1"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with 42 blocks of CCD detectors (each with 2200x1024</a:t>
            </a:r>
            <a:r>
              <a:rPr lang="en-GB" sz="1200" b="0" i="0" kern="1200" baseline="0" noProof="0" dirty="0" smtClean="0">
                <a:solidFill>
                  <a:schemeClr val="tx1"/>
                </a:solidFill>
                <a:effectLst/>
                <a:latin typeface="+mn-lt"/>
                <a:ea typeface="+mn-ea"/>
                <a:cs typeface="+mn-cs"/>
              </a:rPr>
              <a:t> pixels) placed in focal plane</a:t>
            </a:r>
          </a:p>
          <a:p>
            <a:pPr marL="628650" lvl="1"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observation within 400 to 850 nm window</a:t>
            </a:r>
          </a:p>
          <a:p>
            <a:pPr marL="628650" lvl="1"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soft focus</a:t>
            </a:r>
            <a:endParaRPr lang="en-GB" noProof="0"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12</a:t>
            </a:fld>
            <a:endParaRPr lang="en-GB"/>
          </a:p>
        </p:txBody>
      </p:sp>
    </p:spTree>
    <p:extLst>
      <p:ext uri="{BB962C8B-B14F-4D97-AF65-F5344CB8AC3E}">
        <p14:creationId xmlns:p14="http://schemas.microsoft.com/office/powerpoint/2010/main" val="21559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Kepler</a:t>
            </a:r>
          </a:p>
          <a:p>
            <a:endParaRPr lang="en-GB" noProof="0" dirty="0" smtClean="0"/>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planets</a:t>
            </a:r>
            <a:r>
              <a:rPr lang="en-GB" sz="1200" b="0" i="0" kern="1200" baseline="0" noProof="0" dirty="0" smtClean="0">
                <a:solidFill>
                  <a:schemeClr val="tx1"/>
                </a:solidFill>
                <a:effectLst/>
                <a:latin typeface="+mn-lt"/>
                <a:ea typeface="+mn-ea"/>
                <a:cs typeface="+mn-cs"/>
              </a:rPr>
              <a:t> aren’t visualised, but changes of light energy flux from stars being obscured by orbiting planets in front of the stars are measured (similarly as we observe Mercury and Venus transits over Sun disk)</a:t>
            </a:r>
          </a:p>
          <a:p>
            <a:pPr marL="171450"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to prove platen existence several transits have to be observed, with same light intensity reduction, with same transit duration and repeated at proper time (with orbital periodicity)</a:t>
            </a:r>
          </a:p>
          <a:p>
            <a:pPr marL="171450"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only small part of sky is being observed, located in Cygnus and Lyra constellations, up to 3000 LY distance</a:t>
            </a:r>
          </a:p>
          <a:p>
            <a:pPr marL="171450"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observed patch on sky was selected due to large concentration of stars, observable year round, without danger of Sun light penetration into sensitive systems</a:t>
            </a:r>
          </a:p>
          <a:p>
            <a:pPr marL="171450" indent="-171450">
              <a:buFont typeface="Arial" panose="020B0604020202020204" pitchFamily="34" charset="0"/>
              <a:buChar char="•"/>
            </a:pPr>
            <a:r>
              <a:rPr lang="en-GB" sz="1200" b="0" i="0" kern="1200" baseline="0" noProof="0" dirty="0" smtClean="0">
                <a:solidFill>
                  <a:schemeClr val="tx1"/>
                </a:solidFill>
                <a:effectLst/>
                <a:latin typeface="+mn-lt"/>
                <a:ea typeface="+mn-ea"/>
                <a:cs typeface="+mn-cs"/>
              </a:rPr>
              <a:t>continuous observation of 100 000 stars light curves</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13</a:t>
            </a:fld>
            <a:endParaRPr lang="en-GB"/>
          </a:p>
        </p:txBody>
      </p:sp>
    </p:spTree>
    <p:extLst>
      <p:ext uri="{BB962C8B-B14F-4D97-AF65-F5344CB8AC3E}">
        <p14:creationId xmlns:p14="http://schemas.microsoft.com/office/powerpoint/2010/main" val="21559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Kepler and K2 phase observation</a:t>
            </a:r>
          </a:p>
          <a:p>
            <a:endParaRPr lang="en-GB" noProof="0" dirty="0" smtClean="0"/>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two phases of the project</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during first phase the reaction wheel (gyroscopes) stabilisation was used</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during second phase combined mode of stabilisation utilised</a:t>
            </a:r>
          </a:p>
          <a:p>
            <a:pPr marL="171450"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results</a:t>
            </a:r>
          </a:p>
          <a:p>
            <a:pPr marL="628650" lvl="1"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first phase 4,696 exoplanet candidates, 2330 confirmed exoplanets</a:t>
            </a:r>
            <a:r>
              <a:rPr lang="en-GB" sz="1200" b="0" i="0" kern="1200" baseline="0" noProof="0" dirty="0" smtClean="0">
                <a:solidFill>
                  <a:schemeClr val="tx1"/>
                </a:solidFill>
                <a:effectLst/>
                <a:latin typeface="+mn-lt"/>
                <a:ea typeface="+mn-ea"/>
                <a:cs typeface="+mn-cs"/>
              </a:rPr>
              <a:t> and 21 planets in habitable zone with size &lt;2R(earth)</a:t>
            </a:r>
            <a:endParaRPr lang="en-GB" sz="1200" b="0" i="0" kern="1200" noProof="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b="0" i="0" kern="1200" noProof="0" dirty="0" smtClean="0">
                <a:solidFill>
                  <a:schemeClr val="tx1"/>
                </a:solidFill>
                <a:effectLst/>
                <a:latin typeface="+mn-lt"/>
                <a:ea typeface="+mn-ea"/>
                <a:cs typeface="+mn-cs"/>
              </a:rPr>
              <a:t>second phase 458 exoplanet candidates, 129 confirmed exoplanets</a:t>
            </a:r>
          </a:p>
          <a:p>
            <a:pPr lvl="1"/>
            <a:endParaRPr lang="en-GB" sz="1200" b="0" i="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21E35B-0791-453C-8012-5AA9532F72F5}" type="slidenum">
              <a:rPr lang="en-GB" smtClean="0"/>
              <a:t>14</a:t>
            </a:fld>
            <a:endParaRPr lang="en-GB"/>
          </a:p>
        </p:txBody>
      </p:sp>
    </p:spTree>
    <p:extLst>
      <p:ext uri="{BB962C8B-B14F-4D97-AF65-F5344CB8AC3E}">
        <p14:creationId xmlns:p14="http://schemas.microsoft.com/office/powerpoint/2010/main" val="21559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15</a:t>
            </a:fld>
            <a:endParaRPr lang="en-US"/>
          </a:p>
        </p:txBody>
      </p:sp>
    </p:spTree>
    <p:extLst>
      <p:ext uri="{BB962C8B-B14F-4D97-AF65-F5344CB8AC3E}">
        <p14:creationId xmlns:p14="http://schemas.microsoft.com/office/powerpoint/2010/main" val="308166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 </a:t>
            </a:r>
            <a:r>
              <a:rPr lang="en-US" dirty="0" err="1" smtClean="0"/>
              <a:t>citlivych</a:t>
            </a:r>
            <a:r>
              <a:rPr lang="en-US" dirty="0" smtClean="0"/>
              <a:t> </a:t>
            </a:r>
            <a:r>
              <a:rPr lang="en-US" dirty="0" err="1" smtClean="0"/>
              <a:t>prvkov</a:t>
            </a:r>
            <a:r>
              <a:rPr lang="en-US" dirty="0" smtClean="0"/>
              <a:t> </a:t>
            </a:r>
            <a:r>
              <a:rPr lang="en-US" dirty="0" err="1" smtClean="0"/>
              <a:t>beznych</a:t>
            </a:r>
            <a:r>
              <a:rPr lang="en-US" dirty="0" smtClean="0"/>
              <a:t> </a:t>
            </a:r>
            <a:r>
              <a:rPr lang="en-US" dirty="0" err="1" smtClean="0"/>
              <a:t>fotoaparatov</a:t>
            </a:r>
            <a:r>
              <a:rPr lang="en-US" dirty="0" smtClean="0"/>
              <a:t> (</a:t>
            </a:r>
            <a:r>
              <a:rPr lang="en-US" dirty="0" err="1" smtClean="0"/>
              <a:t>urobte</a:t>
            </a:r>
            <a:r>
              <a:rPr lang="en-US" baseline="0" dirty="0" smtClean="0"/>
              <a:t> </a:t>
            </a:r>
            <a:r>
              <a:rPr lang="en-US" baseline="0" dirty="0" err="1" smtClean="0"/>
              <a:t>si</a:t>
            </a:r>
            <a:r>
              <a:rPr lang="en-US" baseline="0" dirty="0" smtClean="0"/>
              <a:t> experiment s </a:t>
            </a:r>
            <a:r>
              <a:rPr lang="en-US" baseline="0" dirty="0" err="1" smtClean="0"/>
              <a:t>dlhou</a:t>
            </a:r>
            <a:r>
              <a:rPr lang="en-US" baseline="0" dirty="0" smtClean="0"/>
              <a:t> </a:t>
            </a:r>
            <a:r>
              <a:rPr lang="en-US" baseline="0" dirty="0" err="1" smtClean="0"/>
              <a:t>expozicnou</a:t>
            </a:r>
            <a:r>
              <a:rPr lang="en-US" baseline="0" dirty="0" smtClean="0"/>
              <a:t> </a:t>
            </a:r>
            <a:r>
              <a:rPr lang="en-US" baseline="0" dirty="0" err="1" smtClean="0"/>
              <a:t>dobou</a:t>
            </a:r>
            <a:r>
              <a:rPr lang="en-US" baseline="0" dirty="0" smtClean="0"/>
              <a:t> a </a:t>
            </a:r>
            <a:r>
              <a:rPr lang="en-US" baseline="0" dirty="0" err="1" smtClean="0"/>
              <a:t>zavretym</a:t>
            </a:r>
            <a:r>
              <a:rPr lang="en-US" baseline="0" dirty="0" smtClean="0"/>
              <a:t> </a:t>
            </a:r>
            <a:r>
              <a:rPr lang="en-US" baseline="0" dirty="0" err="1" smtClean="0"/>
              <a:t>objektivom</a:t>
            </a:r>
            <a:r>
              <a:rPr lang="en-US" baseline="0" dirty="0" smtClean="0"/>
              <a:t> v </a:t>
            </a:r>
            <a:r>
              <a:rPr lang="en-US" baseline="0" dirty="0" err="1" smtClean="0"/>
              <a:t>tmavej</a:t>
            </a:r>
            <a:r>
              <a:rPr lang="en-US" baseline="0" dirty="0" smtClean="0"/>
              <a:t> </a:t>
            </a:r>
            <a:r>
              <a:rPr lang="en-US" baseline="0" dirty="0" err="1" smtClean="0"/>
              <a:t>miestnosti</a:t>
            </a:r>
            <a:r>
              <a:rPr lang="en-US" baseline="0" dirty="0" smtClean="0"/>
              <a:t>) </a:t>
            </a:r>
            <a:r>
              <a:rPr lang="en-US" baseline="0" dirty="0" err="1" smtClean="0"/>
              <a:t>za</a:t>
            </a:r>
            <a:r>
              <a:rPr lang="en-US" baseline="0" dirty="0" smtClean="0"/>
              <a:t> </a:t>
            </a:r>
            <a:r>
              <a:rPr lang="en-US" baseline="0" dirty="0" err="1" smtClean="0"/>
              <a:t>tepla</a:t>
            </a:r>
            <a:endParaRPr lang="en-US" baseline="0" dirty="0" smtClean="0"/>
          </a:p>
          <a:p>
            <a:r>
              <a:rPr lang="en-US" baseline="0" dirty="0" smtClean="0"/>
              <a:t>a </a:t>
            </a:r>
            <a:r>
              <a:rPr lang="en-US" baseline="0" dirty="0" err="1" smtClean="0"/>
              <a:t>studena</a:t>
            </a:r>
            <a:r>
              <a:rPr lang="en-US" baseline="0" dirty="0" smtClean="0"/>
              <a:t>. </a:t>
            </a:r>
            <a:r>
              <a:rPr lang="en-US" baseline="0" dirty="0" smtClean="0"/>
              <a:t>Sum </a:t>
            </a:r>
            <a:r>
              <a:rPr lang="en-US" baseline="0" dirty="0" smtClean="0"/>
              <a:t>tam </a:t>
            </a:r>
            <a:r>
              <a:rPr lang="en-US" baseline="0" dirty="0" err="1" smtClean="0"/>
              <a:t>bude</a:t>
            </a:r>
            <a:r>
              <a:rPr lang="en-US" baseline="0" dirty="0" smtClean="0"/>
              <a:t> ale </a:t>
            </a:r>
            <a:r>
              <a:rPr lang="en-US" baseline="0" dirty="0" err="1" smtClean="0"/>
              <a:t>zhruba</a:t>
            </a:r>
            <a:r>
              <a:rPr lang="en-US" baseline="0" dirty="0" smtClean="0"/>
              <a:t> </a:t>
            </a:r>
            <a:r>
              <a:rPr lang="en-US" baseline="0" dirty="0" err="1" smtClean="0"/>
              <a:t>rovnaky</a:t>
            </a:r>
            <a:r>
              <a:rPr lang="en-US" baseline="0" dirty="0" smtClean="0"/>
              <a:t>, </a:t>
            </a:r>
            <a:r>
              <a:rPr lang="en-US" baseline="0" dirty="0" err="1" smtClean="0"/>
              <a:t>lebo</a:t>
            </a:r>
            <a:r>
              <a:rPr lang="en-US" baseline="0" dirty="0" smtClean="0"/>
              <a:t> to </a:t>
            </a:r>
            <a:r>
              <a:rPr lang="en-US" baseline="0" dirty="0" err="1" smtClean="0"/>
              <a:t>bude</a:t>
            </a:r>
            <a:r>
              <a:rPr lang="en-US" baseline="0" dirty="0" smtClean="0"/>
              <a:t> </a:t>
            </a:r>
            <a:r>
              <a:rPr lang="en-US" baseline="0" dirty="0" err="1" smtClean="0"/>
              <a:t>efekt</a:t>
            </a:r>
            <a:r>
              <a:rPr lang="en-US" baseline="0" dirty="0" smtClean="0"/>
              <a:t> </a:t>
            </a:r>
            <a:r>
              <a:rPr lang="en-US" baseline="0" dirty="0" err="1" smtClean="0"/>
              <a:t>samotneho</a:t>
            </a:r>
            <a:r>
              <a:rPr lang="en-US" baseline="0" dirty="0" smtClean="0"/>
              <a:t> </a:t>
            </a:r>
            <a:r>
              <a:rPr lang="en-US" baseline="0" dirty="0" err="1" smtClean="0"/>
              <a:t>cidla</a:t>
            </a:r>
            <a:r>
              <a:rPr lang="en-US" baseline="0" dirty="0" smtClean="0"/>
              <a:t> (CCD etc.)</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16</a:t>
            </a:fld>
            <a:endParaRPr lang="en-US"/>
          </a:p>
        </p:txBody>
      </p:sp>
    </p:spTree>
    <p:extLst>
      <p:ext uri="{BB962C8B-B14F-4D97-AF65-F5344CB8AC3E}">
        <p14:creationId xmlns:p14="http://schemas.microsoft.com/office/powerpoint/2010/main" val="79601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pokus</a:t>
            </a:r>
            <a:r>
              <a:rPr lang="en-US" baseline="0" dirty="0" smtClean="0"/>
              <a:t> </a:t>
            </a:r>
            <a:r>
              <a:rPr lang="en-US" baseline="0" dirty="0" err="1" smtClean="0"/>
              <a:t>najst</a:t>
            </a:r>
            <a:r>
              <a:rPr lang="en-US" baseline="0" dirty="0" smtClean="0"/>
              <a:t> </a:t>
            </a:r>
            <a:r>
              <a:rPr lang="en-US" baseline="0" dirty="0" err="1" smtClean="0"/>
              <a:t>korelaciu</a:t>
            </a:r>
            <a:r>
              <a:rPr lang="en-US" baseline="0" dirty="0" smtClean="0"/>
              <a:t> </a:t>
            </a:r>
            <a:r>
              <a:rPr lang="en-US" baseline="0" dirty="0" err="1" smtClean="0"/>
              <a:t>medzi</a:t>
            </a:r>
            <a:r>
              <a:rPr lang="en-US" baseline="0" dirty="0" smtClean="0"/>
              <a:t> </a:t>
            </a:r>
            <a:r>
              <a:rPr lang="en-US" baseline="0" dirty="0" err="1" smtClean="0"/>
              <a:t>vyskytom</a:t>
            </a:r>
            <a:r>
              <a:rPr lang="en-US" baseline="0" dirty="0" smtClean="0"/>
              <a:t> </a:t>
            </a:r>
            <a:r>
              <a:rPr lang="en-US" baseline="0" dirty="0" err="1" smtClean="0"/>
              <a:t>galaxii</a:t>
            </a:r>
            <a:r>
              <a:rPr lang="en-US" baseline="0" dirty="0" smtClean="0"/>
              <a:t> a </a:t>
            </a:r>
            <a:r>
              <a:rPr lang="en-US" baseline="0" dirty="0" err="1" smtClean="0"/>
              <a:t>nehomogenitami</a:t>
            </a:r>
            <a:r>
              <a:rPr lang="en-US" baseline="0" dirty="0" smtClean="0"/>
              <a:t> v </a:t>
            </a:r>
            <a:r>
              <a:rPr lang="en-US" baseline="0" dirty="0" err="1" smtClean="0"/>
              <a:t>CMB</a:t>
            </a:r>
            <a:endParaRPr lang="en-US" baseline="0" dirty="0" smtClean="0"/>
          </a:p>
          <a:p>
            <a:r>
              <a:rPr lang="en-US" baseline="0" dirty="0" err="1" smtClean="0"/>
              <a:t>nieco</a:t>
            </a:r>
            <a:r>
              <a:rPr lang="en-US" baseline="0" dirty="0" smtClean="0"/>
              <a:t> </a:t>
            </a:r>
            <a:r>
              <a:rPr lang="en-US" baseline="0" dirty="0" err="1" smtClean="0"/>
              <a:t>podobne</a:t>
            </a:r>
            <a:r>
              <a:rPr lang="en-US" baseline="0" dirty="0" smtClean="0"/>
              <a:t> </a:t>
            </a:r>
            <a:r>
              <a:rPr lang="en-US" baseline="0" dirty="0" err="1" smtClean="0"/>
              <a:t>sa</a:t>
            </a:r>
            <a:r>
              <a:rPr lang="en-US" baseline="0" dirty="0" smtClean="0"/>
              <a:t> </a:t>
            </a:r>
            <a:r>
              <a:rPr lang="en-US" baseline="0" dirty="0" err="1" smtClean="0"/>
              <a:t>uz</a:t>
            </a:r>
            <a:r>
              <a:rPr lang="en-US" baseline="0" dirty="0" smtClean="0"/>
              <a:t> </a:t>
            </a:r>
            <a:r>
              <a:rPr lang="en-US" baseline="0" dirty="0" err="1" smtClean="0"/>
              <a:t>teras</a:t>
            </a:r>
            <a:r>
              <a:rPr lang="en-US" baseline="0" dirty="0" smtClean="0"/>
              <a:t> </a:t>
            </a:r>
            <a:r>
              <a:rPr lang="en-US" baseline="0" dirty="0" err="1" smtClean="0"/>
              <a:t>pozoruje</a:t>
            </a:r>
            <a:r>
              <a:rPr lang="en-US" baseline="0" dirty="0" smtClean="0"/>
              <a:t> v BAO (baryon acoustic oscillations, </a:t>
            </a:r>
            <a:r>
              <a:rPr lang="en-US" baseline="0" dirty="0" err="1" smtClean="0"/>
              <a:t>projekt</a:t>
            </a:r>
            <a:r>
              <a:rPr lang="en-US" baseline="0" dirty="0" smtClean="0"/>
              <a:t> BOSS)</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17</a:t>
            </a:fld>
            <a:endParaRPr lang="en-US"/>
          </a:p>
        </p:txBody>
      </p:sp>
    </p:spTree>
    <p:extLst>
      <p:ext uri="{BB962C8B-B14F-4D97-AF65-F5344CB8AC3E}">
        <p14:creationId xmlns:p14="http://schemas.microsoft.com/office/powerpoint/2010/main" val="4059383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1326" lvl="2"/>
            <a:endParaRPr lang="sk-SK" sz="1400" b="0" u="none" baseline="30000" dirty="0" smtClean="0">
              <a:solidFill>
                <a:srgbClr val="FF0000"/>
              </a:solidFill>
            </a:endParaRPr>
          </a:p>
          <a:p>
            <a:r>
              <a:rPr lang="en-GB" sz="1200" b="0" i="0" u="none" kern="1200" dirty="0" err="1" smtClean="0">
                <a:solidFill>
                  <a:schemeClr val="tx1"/>
                </a:solidFill>
                <a:effectLst/>
                <a:latin typeface="+mn-lt"/>
                <a:ea typeface="+mn-ea"/>
                <a:cs typeface="+mn-cs"/>
              </a:rPr>
              <a:t>disproporcia</a:t>
            </a:r>
            <a:r>
              <a:rPr lang="en-GB" sz="1200" b="0" i="0" u="none" kern="1200" dirty="0" smtClean="0">
                <a:solidFill>
                  <a:schemeClr val="tx1"/>
                </a:solidFill>
                <a:effectLst/>
                <a:latin typeface="+mn-lt"/>
                <a:ea typeface="+mn-ea"/>
                <a:cs typeface="+mn-cs"/>
              </a:rPr>
              <a:t> </a:t>
            </a:r>
            <a:r>
              <a:rPr lang="en-GB" sz="1200" b="0" i="0" u="none" kern="1200" dirty="0" err="1" smtClean="0">
                <a:solidFill>
                  <a:schemeClr val="tx1"/>
                </a:solidFill>
                <a:effectLst/>
                <a:latin typeface="+mn-lt"/>
                <a:ea typeface="+mn-ea"/>
                <a:cs typeface="+mn-cs"/>
              </a:rPr>
              <a:t>medzi</a:t>
            </a:r>
            <a:r>
              <a:rPr lang="en-GB" sz="1200" b="0" i="0" u="none" kern="1200" dirty="0" smtClean="0">
                <a:solidFill>
                  <a:schemeClr val="tx1"/>
                </a:solidFill>
                <a:effectLst/>
                <a:latin typeface="+mn-lt"/>
                <a:ea typeface="+mn-ea"/>
                <a:cs typeface="+mn-cs"/>
              </a:rPr>
              <a:t> </a:t>
            </a:r>
            <a:r>
              <a:rPr lang="en-GB" sz="1200" b="0" i="0" u="none" kern="1200" dirty="0" err="1" smtClean="0">
                <a:solidFill>
                  <a:schemeClr val="tx1"/>
                </a:solidFill>
                <a:effectLst/>
                <a:latin typeface="+mn-lt"/>
                <a:ea typeface="+mn-ea"/>
                <a:cs typeface="+mn-cs"/>
              </a:rPr>
              <a:t>financiami</a:t>
            </a:r>
            <a:r>
              <a:rPr lang="en-GB" sz="1200" b="0" i="0" u="none" kern="1200" baseline="0" dirty="0" smtClean="0">
                <a:solidFill>
                  <a:schemeClr val="tx1"/>
                </a:solidFill>
                <a:effectLst/>
                <a:latin typeface="+mn-lt"/>
                <a:ea typeface="+mn-ea"/>
                <a:cs typeface="+mn-cs"/>
              </a:rPr>
              <a:t> </a:t>
            </a:r>
            <a:r>
              <a:rPr lang="en-GB" sz="1200" b="0" i="0" u="none" kern="1200" baseline="0" dirty="0" err="1" smtClean="0">
                <a:solidFill>
                  <a:schemeClr val="tx1"/>
                </a:solidFill>
                <a:effectLst/>
                <a:latin typeface="+mn-lt"/>
                <a:ea typeface="+mn-ea"/>
                <a:cs typeface="+mn-cs"/>
              </a:rPr>
              <a:t>vozenymi</a:t>
            </a:r>
            <a:r>
              <a:rPr lang="en-GB" sz="1200" b="0" i="0" u="none" kern="1200" baseline="0" dirty="0" smtClean="0">
                <a:solidFill>
                  <a:schemeClr val="tx1"/>
                </a:solidFill>
                <a:effectLst/>
                <a:latin typeface="+mn-lt"/>
                <a:ea typeface="+mn-ea"/>
                <a:cs typeface="+mn-cs"/>
              </a:rPr>
              <a:t> do </a:t>
            </a:r>
            <a:r>
              <a:rPr lang="en-GB" sz="1200" b="0" i="0" u="none" kern="1200" baseline="0" dirty="0" err="1" smtClean="0">
                <a:solidFill>
                  <a:schemeClr val="tx1"/>
                </a:solidFill>
                <a:effectLst/>
                <a:latin typeface="+mn-lt"/>
                <a:ea typeface="+mn-ea"/>
                <a:cs typeface="+mn-cs"/>
              </a:rPr>
              <a:t>vedy</a:t>
            </a:r>
            <a:r>
              <a:rPr lang="en-GB" sz="1200" b="0" i="0" u="none" kern="1200" baseline="0" dirty="0" smtClean="0">
                <a:solidFill>
                  <a:schemeClr val="tx1"/>
                </a:solidFill>
                <a:effectLst/>
                <a:latin typeface="+mn-lt"/>
                <a:ea typeface="+mn-ea"/>
                <a:cs typeface="+mn-cs"/>
              </a:rPr>
              <a:t> (NASA 2020 </a:t>
            </a:r>
            <a:r>
              <a:rPr lang="en-GB" sz="1200" b="0" i="0" u="none" kern="1200" baseline="0" dirty="0" err="1" smtClean="0">
                <a:solidFill>
                  <a:schemeClr val="tx1"/>
                </a:solidFill>
                <a:effectLst/>
                <a:latin typeface="+mn-lt"/>
                <a:ea typeface="+mn-ea"/>
                <a:cs typeface="+mn-cs"/>
              </a:rPr>
              <a:t>rozpocet</a:t>
            </a:r>
            <a:r>
              <a:rPr lang="en-GB" sz="1200" b="0" i="0" u="none" kern="1200" baseline="0" dirty="0" smtClean="0">
                <a:solidFill>
                  <a:schemeClr val="tx1"/>
                </a:solidFill>
                <a:effectLst/>
                <a:latin typeface="+mn-lt"/>
                <a:ea typeface="+mn-ea"/>
                <a:cs typeface="+mn-cs"/>
              </a:rPr>
              <a:t> 22.6 </a:t>
            </a:r>
            <a:r>
              <a:rPr lang="en-GB" sz="1200" b="0" i="0" u="none" kern="1200" baseline="0" dirty="0" err="1" smtClean="0">
                <a:solidFill>
                  <a:schemeClr val="tx1"/>
                </a:solidFill>
                <a:effectLst/>
                <a:latin typeface="+mn-lt"/>
                <a:ea typeface="+mn-ea"/>
                <a:cs typeface="+mn-cs"/>
              </a:rPr>
              <a:t>mld</a:t>
            </a:r>
            <a:r>
              <a:rPr lang="en-GB" sz="1200" b="0" i="0" u="none" kern="1200" baseline="0" dirty="0" smtClean="0">
                <a:solidFill>
                  <a:schemeClr val="tx1"/>
                </a:solidFill>
                <a:effectLst/>
                <a:latin typeface="+mn-lt"/>
                <a:ea typeface="+mn-ea"/>
                <a:cs typeface="+mn-cs"/>
              </a:rPr>
              <a:t> USD) vs. armada (1400 </a:t>
            </a:r>
            <a:r>
              <a:rPr lang="en-GB" sz="1200" b="0" i="0" u="none" kern="1200" baseline="0" dirty="0" err="1" smtClean="0">
                <a:solidFill>
                  <a:schemeClr val="tx1"/>
                </a:solidFill>
                <a:effectLst/>
                <a:latin typeface="+mn-lt"/>
                <a:ea typeface="+mn-ea"/>
                <a:cs typeface="+mn-cs"/>
              </a:rPr>
              <a:t>mld</a:t>
            </a:r>
            <a:r>
              <a:rPr lang="en-GB" sz="1200" b="0" i="0" u="none" kern="1200" baseline="0" dirty="0" smtClean="0">
                <a:solidFill>
                  <a:schemeClr val="tx1"/>
                </a:solidFill>
                <a:effectLst/>
                <a:latin typeface="+mn-lt"/>
                <a:ea typeface="+mn-ea"/>
                <a:cs typeface="+mn-cs"/>
              </a:rPr>
              <a:t>. USD pre 2020)</a:t>
            </a:r>
            <a:endParaRPr lang="en-GB" sz="1200" b="0" i="0" u="none" kern="1200" dirty="0" smtClean="0">
              <a:solidFill>
                <a:schemeClr val="tx1"/>
              </a:solidFill>
              <a:effectLst/>
              <a:latin typeface="+mn-lt"/>
              <a:ea typeface="+mn-ea"/>
              <a:cs typeface="+mn-cs"/>
            </a:endParaRPr>
          </a:p>
          <a:p>
            <a:r>
              <a:rPr lang="en-GB" sz="1200" b="0" i="0" u="none" kern="1200" dirty="0" smtClean="0">
                <a:solidFill>
                  <a:schemeClr val="tx1"/>
                </a:solidFill>
                <a:effectLst/>
                <a:latin typeface="+mn-lt"/>
                <a:ea typeface="+mn-ea"/>
                <a:cs typeface="+mn-cs"/>
              </a:rPr>
              <a:t>Mother </a:t>
            </a:r>
            <a:r>
              <a:rPr lang="en-GB" sz="1200" b="0" i="0" u="none" kern="1200" dirty="0" smtClean="0">
                <a:solidFill>
                  <a:schemeClr val="tx1"/>
                </a:solidFill>
                <a:effectLst/>
                <a:latin typeface="+mn-lt"/>
                <a:ea typeface="+mn-ea"/>
                <a:cs typeface="+mn-cs"/>
              </a:rPr>
              <a:t>Of Hubble' Nancy Grace Roman's Work Will Outlive Her,</a:t>
            </a:r>
            <a:r>
              <a:rPr lang="sk-SK" sz="1200" b="0" i="0" u="none" kern="1200" dirty="0" smtClean="0">
                <a:solidFill>
                  <a:schemeClr val="tx1"/>
                </a:solidFill>
                <a:effectLst/>
                <a:latin typeface="+mn-lt"/>
                <a:ea typeface="+mn-ea"/>
                <a:cs typeface="+mn-cs"/>
              </a:rPr>
              <a:t> umrela na </a:t>
            </a:r>
            <a:r>
              <a:rPr lang="sk-SK" sz="1200" b="0" i="0" u="none" kern="1200" dirty="0" err="1" smtClean="0">
                <a:solidFill>
                  <a:schemeClr val="tx1"/>
                </a:solidFill>
                <a:effectLst/>
                <a:latin typeface="+mn-lt"/>
                <a:ea typeface="+mn-ea"/>
                <a:cs typeface="+mn-cs"/>
              </a:rPr>
              <a:t>vianoce</a:t>
            </a:r>
            <a:r>
              <a:rPr lang="sk-SK" sz="1200" b="0" i="0" u="none" kern="1200" dirty="0" smtClean="0">
                <a:solidFill>
                  <a:schemeClr val="tx1"/>
                </a:solidFill>
                <a:effectLst/>
                <a:latin typeface="+mn-lt"/>
                <a:ea typeface="+mn-ea"/>
                <a:cs typeface="+mn-cs"/>
              </a:rPr>
              <a:t> 2018</a:t>
            </a:r>
            <a:r>
              <a:rPr lang="en-US" sz="1200" b="0" i="0" u="none" kern="1200" dirty="0" smtClean="0">
                <a:solidFill>
                  <a:schemeClr val="tx1"/>
                </a:solidFill>
                <a:effectLst/>
                <a:latin typeface="+mn-lt"/>
                <a:ea typeface="+mn-ea"/>
                <a:cs typeface="+mn-cs"/>
              </a:rPr>
              <a:t>, </a:t>
            </a:r>
            <a:r>
              <a:rPr lang="en-US" sz="1200" b="0" i="0" u="none" kern="1200" dirty="0" err="1" smtClean="0">
                <a:solidFill>
                  <a:schemeClr val="tx1"/>
                </a:solidFill>
                <a:effectLst/>
                <a:latin typeface="+mn-lt"/>
                <a:ea typeface="+mn-ea"/>
                <a:cs typeface="+mn-cs"/>
              </a:rPr>
              <a:t>neskutocna</a:t>
            </a:r>
            <a:r>
              <a:rPr lang="en-US" sz="1200" b="0" i="0" u="none" kern="1200" dirty="0" smtClean="0">
                <a:solidFill>
                  <a:schemeClr val="tx1"/>
                </a:solidFill>
                <a:effectLst/>
                <a:latin typeface="+mn-lt"/>
                <a:ea typeface="+mn-ea"/>
                <a:cs typeface="+mn-cs"/>
              </a:rPr>
              <a:t> </a:t>
            </a:r>
            <a:r>
              <a:rPr lang="en-US" sz="1200" b="0" i="0" u="none" kern="1200" dirty="0" err="1" smtClean="0">
                <a:solidFill>
                  <a:schemeClr val="tx1"/>
                </a:solidFill>
                <a:effectLst/>
                <a:latin typeface="+mn-lt"/>
                <a:ea typeface="+mn-ea"/>
                <a:cs typeface="+mn-cs"/>
              </a:rPr>
              <a:t>moda</a:t>
            </a:r>
            <a:r>
              <a:rPr lang="en-US" sz="1200" b="0" i="0" u="none" kern="1200" baseline="0" dirty="0" smtClean="0">
                <a:solidFill>
                  <a:schemeClr val="tx1"/>
                </a:solidFill>
                <a:effectLst/>
                <a:latin typeface="+mn-lt"/>
                <a:ea typeface="+mn-ea"/>
                <a:cs typeface="+mn-cs"/>
              </a:rPr>
              <a:t> </a:t>
            </a:r>
            <a:r>
              <a:rPr lang="en-US" sz="1200" b="0" i="0" u="none" kern="1200" baseline="0" dirty="0" err="1" smtClean="0">
                <a:solidFill>
                  <a:schemeClr val="tx1"/>
                </a:solidFill>
                <a:effectLst/>
                <a:latin typeface="+mn-lt"/>
                <a:ea typeface="+mn-ea"/>
                <a:cs typeface="+mn-cs"/>
              </a:rPr>
              <a:t>svojej</a:t>
            </a:r>
            <a:r>
              <a:rPr lang="en-US" sz="1200" b="0" i="0" u="none" kern="1200" baseline="0" dirty="0" smtClean="0">
                <a:solidFill>
                  <a:schemeClr val="tx1"/>
                </a:solidFill>
                <a:effectLst/>
                <a:latin typeface="+mn-lt"/>
                <a:ea typeface="+mn-ea"/>
                <a:cs typeface="+mn-cs"/>
              </a:rPr>
              <a:t> </a:t>
            </a:r>
            <a:r>
              <a:rPr lang="en-US" sz="1200" b="0" i="0" u="none" kern="1200" baseline="0" dirty="0" err="1" smtClean="0">
                <a:solidFill>
                  <a:schemeClr val="tx1"/>
                </a:solidFill>
                <a:effectLst/>
                <a:latin typeface="+mn-lt"/>
                <a:ea typeface="+mn-ea"/>
                <a:cs typeface="+mn-cs"/>
              </a:rPr>
              <a:t>doby</a:t>
            </a:r>
            <a:endParaRPr lang="en-GB" sz="1200" b="0" i="0" u="none" kern="1200" dirty="0" smtClean="0">
              <a:solidFill>
                <a:schemeClr val="tx1"/>
              </a:solidFill>
              <a:effectLst/>
              <a:latin typeface="+mn-lt"/>
              <a:ea typeface="+mn-ea"/>
              <a:cs typeface="+mn-cs"/>
            </a:endParaRPr>
          </a:p>
          <a:p>
            <a:r>
              <a:rPr lang="sk-SK" sz="1400" b="0" u="none" dirty="0" err="1" smtClean="0"/>
              <a:t>grism</a:t>
            </a:r>
            <a:r>
              <a:rPr lang="sk-SK" sz="1400" b="0" u="none" dirty="0" smtClean="0"/>
              <a:t>  </a:t>
            </a:r>
            <a:r>
              <a:rPr lang="sk-SK" sz="1400" b="0" u="none" dirty="0" smtClean="0"/>
              <a:t>je kombinácia optického hranola aj optickej mriežky</a:t>
            </a:r>
            <a:endParaRPr lang="sk-SK" sz="1400" b="0" u="none" baseline="30000" dirty="0" smtClean="0">
              <a:solidFill>
                <a:srgbClr val="FF0000"/>
              </a:solidFill>
            </a:endParaRPr>
          </a:p>
          <a:p>
            <a:r>
              <a:rPr lang="en-US" b="0" u="none" dirty="0" smtClean="0"/>
              <a:t>National </a:t>
            </a:r>
            <a:r>
              <a:rPr lang="en-US" b="0" u="none" dirty="0" smtClean="0"/>
              <a:t>Reconnaissance Office (</a:t>
            </a:r>
            <a:r>
              <a:rPr lang="en-US" b="0" u="none" dirty="0" err="1" smtClean="0"/>
              <a:t>NRO</a:t>
            </a:r>
            <a:r>
              <a:rPr lang="en-US" b="0" u="none" dirty="0" smtClean="0"/>
              <a:t>) offered to donate two telescopes ( Harris Corporation), the same size as the Hubble Space Telescope but with a shorter focal length and hence a wider field of view (v 2012).</a:t>
            </a:r>
          </a:p>
          <a:p>
            <a:r>
              <a:rPr lang="en-GB" b="0" u="none" dirty="0" err="1" smtClean="0"/>
              <a:t>Kto</a:t>
            </a:r>
            <a:r>
              <a:rPr lang="en-GB" b="0" u="none" baseline="0" dirty="0" smtClean="0"/>
              <a:t> </a:t>
            </a:r>
            <a:r>
              <a:rPr lang="en-GB" b="0" u="none" baseline="0" dirty="0" smtClean="0"/>
              <a:t>v </a:t>
            </a:r>
            <a:r>
              <a:rPr lang="en-GB" b="0" u="none" baseline="0" dirty="0" err="1" smtClean="0"/>
              <a:t>zivote</a:t>
            </a:r>
            <a:r>
              <a:rPr lang="en-GB" b="0" u="none" baseline="0" dirty="0" smtClean="0"/>
              <a:t> </a:t>
            </a:r>
            <a:r>
              <a:rPr lang="en-GB" b="0" u="none" baseline="0" dirty="0" err="1" smtClean="0"/>
              <a:t>nepolozi</a:t>
            </a:r>
            <a:r>
              <a:rPr lang="en-GB" b="0" u="none" baseline="0" dirty="0" smtClean="0"/>
              <a:t> </a:t>
            </a:r>
            <a:r>
              <a:rPr lang="en-GB" b="0" u="none" baseline="0" dirty="0" err="1" smtClean="0"/>
              <a:t>ruky</a:t>
            </a:r>
            <a:r>
              <a:rPr lang="en-GB" b="0" u="none" baseline="0" dirty="0" smtClean="0"/>
              <a:t> </a:t>
            </a:r>
            <a:r>
              <a:rPr lang="en-GB" b="0" u="none" baseline="0" dirty="0" err="1" smtClean="0"/>
              <a:t>na</a:t>
            </a:r>
            <a:r>
              <a:rPr lang="en-GB" b="0" u="none" baseline="0" dirty="0" smtClean="0"/>
              <a:t> </a:t>
            </a:r>
            <a:r>
              <a:rPr lang="en-GB" b="0" u="none" baseline="0" dirty="0" err="1" smtClean="0"/>
              <a:t>realne</a:t>
            </a:r>
            <a:r>
              <a:rPr lang="en-GB" b="0" u="none" baseline="0" dirty="0" smtClean="0"/>
              <a:t> </a:t>
            </a:r>
            <a:r>
              <a:rPr lang="en-GB" b="0" u="none" baseline="0" dirty="0" err="1" smtClean="0"/>
              <a:t>pristroje</a:t>
            </a:r>
            <a:r>
              <a:rPr lang="en-GB" b="0" u="none" baseline="0" dirty="0" smtClean="0"/>
              <a:t> (</a:t>
            </a:r>
            <a:r>
              <a:rPr lang="en-GB" b="0" u="none" baseline="0" dirty="0" err="1" smtClean="0"/>
              <a:t>nastroje</a:t>
            </a:r>
            <a:r>
              <a:rPr lang="en-GB" b="0" u="none" baseline="0" dirty="0" smtClean="0"/>
              <a:t>), </a:t>
            </a:r>
            <a:r>
              <a:rPr lang="en-GB" b="0" u="none" baseline="0" dirty="0" err="1" smtClean="0"/>
              <a:t>nech</a:t>
            </a:r>
            <a:r>
              <a:rPr lang="en-GB" b="0" u="none" baseline="0" dirty="0" smtClean="0"/>
              <a:t> </a:t>
            </a:r>
            <a:r>
              <a:rPr lang="en-GB" b="0" u="none" baseline="0" dirty="0" err="1" smtClean="0"/>
              <a:t>radsej</a:t>
            </a:r>
            <a:r>
              <a:rPr lang="en-GB" b="0" u="none" baseline="0" dirty="0" smtClean="0"/>
              <a:t> </a:t>
            </a:r>
            <a:r>
              <a:rPr lang="en-GB" b="0" u="none" baseline="0" dirty="0" err="1" smtClean="0"/>
              <a:t>drzi</a:t>
            </a:r>
            <a:r>
              <a:rPr lang="en-GB" b="0" u="none" baseline="0" dirty="0" smtClean="0"/>
              <a:t> </a:t>
            </a:r>
            <a:r>
              <a:rPr lang="en-GB" b="0" u="none" baseline="0" dirty="0" err="1" smtClean="0"/>
              <a:t>zobak</a:t>
            </a:r>
            <a:r>
              <a:rPr lang="en-GB" b="0" u="none" baseline="0" dirty="0" smtClean="0"/>
              <a:t> (</a:t>
            </a:r>
            <a:r>
              <a:rPr lang="en-GB" b="0" u="none" baseline="0" dirty="0" err="1" smtClean="0"/>
              <a:t>mame</a:t>
            </a:r>
            <a:r>
              <a:rPr lang="en-GB" b="0" u="none" baseline="0" dirty="0" smtClean="0"/>
              <a:t> </a:t>
            </a:r>
            <a:r>
              <a:rPr lang="en-GB" b="0" u="none" baseline="0" dirty="0" err="1" smtClean="0"/>
              <a:t>velmi</a:t>
            </a:r>
            <a:r>
              <a:rPr lang="en-GB" b="0" u="none" baseline="0" dirty="0" smtClean="0"/>
              <a:t> vela </a:t>
            </a:r>
            <a:r>
              <a:rPr lang="en-GB" b="0" u="none" baseline="0" dirty="0" err="1" smtClean="0"/>
              <a:t>krasorecnikov</a:t>
            </a:r>
            <a:r>
              <a:rPr lang="en-GB" b="0" u="none" baseline="0" dirty="0" smtClean="0"/>
              <a:t> ale </a:t>
            </a:r>
            <a:r>
              <a:rPr lang="en-GB" b="0" u="none" baseline="0" dirty="0" err="1" smtClean="0"/>
              <a:t>malo</a:t>
            </a:r>
            <a:r>
              <a:rPr lang="en-GB" b="0" u="none" baseline="0" dirty="0" smtClean="0"/>
              <a:t> </a:t>
            </a:r>
            <a:r>
              <a:rPr lang="en-GB" b="0" u="none" baseline="0" dirty="0" err="1" smtClean="0"/>
              <a:t>remeselnikov</a:t>
            </a:r>
            <a:r>
              <a:rPr lang="en-GB" b="0" u="none" baseline="0" dirty="0" smtClean="0"/>
              <a:t>).</a:t>
            </a:r>
            <a:endParaRPr lang="en-GB" b="0" u="none" dirty="0"/>
          </a:p>
        </p:txBody>
      </p:sp>
      <p:sp>
        <p:nvSpPr>
          <p:cNvPr id="4" name="Slide Number Placeholder 3"/>
          <p:cNvSpPr>
            <a:spLocks noGrp="1"/>
          </p:cNvSpPr>
          <p:nvPr>
            <p:ph type="sldNum" sz="quarter" idx="10"/>
          </p:nvPr>
        </p:nvSpPr>
        <p:spPr/>
        <p:txBody>
          <a:bodyPr/>
          <a:lstStyle/>
          <a:p>
            <a:fld id="{083B1E1B-8544-420A-AB29-5C8CF5290BBA}" type="slidenum">
              <a:rPr lang="en-US" smtClean="0"/>
              <a:t>18</a:t>
            </a:fld>
            <a:endParaRPr lang="en-US"/>
          </a:p>
        </p:txBody>
      </p:sp>
    </p:spTree>
    <p:extLst>
      <p:ext uri="{BB962C8B-B14F-4D97-AF65-F5344CB8AC3E}">
        <p14:creationId xmlns:p14="http://schemas.microsoft.com/office/powerpoint/2010/main" val="424355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err="1" smtClean="0"/>
              <a:t>Ak</a:t>
            </a:r>
            <a:r>
              <a:rPr lang="en-GB" noProof="0" dirty="0" smtClean="0"/>
              <a:t> </a:t>
            </a:r>
            <a:r>
              <a:rPr lang="en-GB" noProof="0" dirty="0" err="1" smtClean="0"/>
              <a:t>chceme</a:t>
            </a:r>
            <a:r>
              <a:rPr lang="en-GB" noProof="0" dirty="0" smtClean="0"/>
              <a:t> </a:t>
            </a:r>
            <a:r>
              <a:rPr lang="en-GB" noProof="0" dirty="0" err="1" smtClean="0"/>
              <a:t>pozorovat</a:t>
            </a:r>
            <a:r>
              <a:rPr lang="en-GB" baseline="0" noProof="0" dirty="0" smtClean="0"/>
              <a:t> </a:t>
            </a:r>
            <a:r>
              <a:rPr lang="en-GB" baseline="0" noProof="0" dirty="0" err="1" smtClean="0"/>
              <a:t>zdroje</a:t>
            </a:r>
            <a:r>
              <a:rPr lang="en-GB" baseline="0" noProof="0" dirty="0" smtClean="0"/>
              <a:t> </a:t>
            </a:r>
            <a:r>
              <a:rPr lang="en-GB" baseline="0" noProof="0" dirty="0" err="1" smtClean="0"/>
              <a:t>vyzarujuce</a:t>
            </a:r>
            <a:r>
              <a:rPr lang="en-GB" baseline="0" noProof="0" dirty="0" smtClean="0"/>
              <a:t> </a:t>
            </a:r>
            <a:r>
              <a:rPr lang="en-GB" baseline="0" noProof="0" dirty="0" err="1" smtClean="0"/>
              <a:t>hlavne</a:t>
            </a:r>
            <a:r>
              <a:rPr lang="en-GB" baseline="0" noProof="0" dirty="0" smtClean="0"/>
              <a:t> v IR (</a:t>
            </a:r>
            <a:r>
              <a:rPr lang="en-GB" baseline="0" noProof="0" dirty="0" err="1" smtClean="0"/>
              <a:t>teplu</a:t>
            </a:r>
            <a:r>
              <a:rPr lang="en-GB" baseline="0" noProof="0" dirty="0" smtClean="0"/>
              <a:t> pec) </a:t>
            </a:r>
            <a:r>
              <a:rPr lang="en-GB" baseline="0" noProof="0" dirty="0" err="1" smtClean="0"/>
              <a:t>tak</a:t>
            </a:r>
            <a:r>
              <a:rPr lang="en-GB" baseline="0" noProof="0" dirty="0" smtClean="0"/>
              <a:t> </a:t>
            </a:r>
            <a:r>
              <a:rPr lang="en-GB" baseline="0" noProof="0" dirty="0" err="1" smtClean="0"/>
              <a:t>nas</a:t>
            </a:r>
            <a:r>
              <a:rPr lang="en-GB" baseline="0" noProof="0" dirty="0" smtClean="0"/>
              <a:t> </a:t>
            </a:r>
            <a:r>
              <a:rPr lang="en-GB" baseline="0" noProof="0" dirty="0" err="1" smtClean="0"/>
              <a:t>detektor</a:t>
            </a:r>
            <a:r>
              <a:rPr lang="en-GB" baseline="0" noProof="0" dirty="0" smtClean="0"/>
              <a:t> </a:t>
            </a:r>
            <a:r>
              <a:rPr lang="en-GB" baseline="0" noProof="0" dirty="0" err="1" smtClean="0"/>
              <a:t>musi</a:t>
            </a:r>
            <a:r>
              <a:rPr lang="en-GB" baseline="0" noProof="0" dirty="0" smtClean="0"/>
              <a:t> </a:t>
            </a:r>
            <a:r>
              <a:rPr lang="en-GB" baseline="0" noProof="0" dirty="0" err="1" smtClean="0"/>
              <a:t>byt</a:t>
            </a:r>
            <a:r>
              <a:rPr lang="en-GB" baseline="0" noProof="0" dirty="0" smtClean="0"/>
              <a:t> </a:t>
            </a:r>
            <a:r>
              <a:rPr lang="en-GB" baseline="0" noProof="0" dirty="0" err="1" smtClean="0"/>
              <a:t>alebo</a:t>
            </a:r>
            <a:r>
              <a:rPr lang="en-GB" baseline="0" noProof="0" dirty="0" smtClean="0"/>
              <a:t> </a:t>
            </a:r>
            <a:r>
              <a:rPr lang="en-GB" baseline="0" noProof="0" dirty="0" err="1" smtClean="0"/>
              <a:t>studensi</a:t>
            </a:r>
            <a:r>
              <a:rPr lang="en-GB" baseline="0" noProof="0" dirty="0" smtClean="0"/>
              <a:t> </a:t>
            </a:r>
            <a:r>
              <a:rPr lang="en-GB" baseline="0" noProof="0" dirty="0" err="1" smtClean="0"/>
              <a:t>alebo</a:t>
            </a:r>
            <a:r>
              <a:rPr lang="en-GB" baseline="0" noProof="0" dirty="0" smtClean="0"/>
              <a:t> </a:t>
            </a:r>
            <a:r>
              <a:rPr lang="en-GB" baseline="0" noProof="0" dirty="0" err="1" smtClean="0"/>
              <a:t>uplne</a:t>
            </a:r>
            <a:r>
              <a:rPr lang="en-GB" baseline="0" noProof="0" dirty="0" smtClean="0"/>
              <a:t> </a:t>
            </a:r>
            <a:r>
              <a:rPr lang="en-GB" baseline="0" noProof="0" dirty="0" err="1" smtClean="0"/>
              <a:t>inac</a:t>
            </a:r>
            <a:r>
              <a:rPr lang="en-GB" baseline="0" noProof="0" dirty="0" smtClean="0"/>
              <a:t> </a:t>
            </a:r>
            <a:r>
              <a:rPr lang="en-GB" baseline="0" noProof="0" dirty="0" err="1" smtClean="0"/>
              <a:t>fungujuci</a:t>
            </a:r>
            <a:r>
              <a:rPr lang="en-GB" baseline="0" noProof="0" dirty="0" smtClean="0"/>
              <a:t>. </a:t>
            </a:r>
          </a:p>
          <a:p>
            <a:r>
              <a:rPr lang="en-GB" baseline="0" noProof="0" dirty="0" err="1" smtClean="0"/>
              <a:t>Poznamka</a:t>
            </a:r>
            <a:r>
              <a:rPr lang="en-GB" baseline="0" noProof="0" dirty="0" smtClean="0"/>
              <a:t> o </a:t>
            </a:r>
            <a:r>
              <a:rPr lang="en-GB" baseline="0" noProof="0" dirty="0" err="1" smtClean="0"/>
              <a:t>cervenej</a:t>
            </a:r>
            <a:r>
              <a:rPr lang="en-GB" baseline="0" noProof="0" dirty="0" smtClean="0"/>
              <a:t> </a:t>
            </a:r>
            <a:r>
              <a:rPr lang="en-GB" baseline="0" noProof="0" dirty="0" err="1" smtClean="0"/>
              <a:t>bodke</a:t>
            </a:r>
            <a:r>
              <a:rPr lang="en-GB" baseline="0" noProof="0" dirty="0" smtClean="0"/>
              <a:t> </a:t>
            </a:r>
            <a:r>
              <a:rPr lang="en-GB" baseline="0" noProof="0" dirty="0" err="1" smtClean="0"/>
              <a:t>na</a:t>
            </a:r>
            <a:r>
              <a:rPr lang="en-GB" baseline="0" noProof="0" dirty="0" smtClean="0"/>
              <a:t> </a:t>
            </a:r>
            <a:r>
              <a:rPr lang="en-GB" baseline="0" noProof="0" dirty="0" err="1" smtClean="0"/>
              <a:t>Praktikach</a:t>
            </a:r>
            <a:r>
              <a:rPr lang="en-GB" baseline="0" noProof="0" dirty="0" smtClean="0"/>
              <a:t>, IR </a:t>
            </a:r>
            <a:r>
              <a:rPr lang="en-GB" baseline="0" noProof="0" dirty="0" err="1" smtClean="0"/>
              <a:t>filmoch</a:t>
            </a:r>
            <a:r>
              <a:rPr lang="en-GB" baseline="0" noProof="0" dirty="0" smtClean="0"/>
              <a:t> a </a:t>
            </a:r>
            <a:r>
              <a:rPr lang="en-GB" baseline="0" noProof="0" dirty="0" err="1" smtClean="0"/>
              <a:t>foteni</a:t>
            </a:r>
            <a:r>
              <a:rPr lang="en-GB" baseline="0" noProof="0" dirty="0" smtClean="0"/>
              <a:t> </a:t>
            </a:r>
            <a:r>
              <a:rPr lang="en-GB" baseline="0" noProof="0" dirty="0" err="1" smtClean="0"/>
              <a:t>postav</a:t>
            </a:r>
            <a:r>
              <a:rPr lang="en-GB" baseline="0" noProof="0" dirty="0" smtClean="0"/>
              <a:t>.</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19</a:t>
            </a:fld>
            <a:endParaRPr lang="en-GB" dirty="0"/>
          </a:p>
        </p:txBody>
      </p:sp>
    </p:spTree>
    <p:extLst>
      <p:ext uri="{BB962C8B-B14F-4D97-AF65-F5344CB8AC3E}">
        <p14:creationId xmlns:p14="http://schemas.microsoft.com/office/powerpoint/2010/main" val="282519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Goldbachova</a:t>
            </a:r>
            <a:r>
              <a:rPr lang="en-US" dirty="0" smtClean="0"/>
              <a:t> </a:t>
            </a:r>
            <a:r>
              <a:rPr lang="en-US" dirty="0" err="1" smtClean="0"/>
              <a:t>hypoteza</a:t>
            </a:r>
            <a:r>
              <a:rPr lang="en-US" dirty="0" smtClean="0"/>
              <a:t> </a:t>
            </a:r>
          </a:p>
          <a:p>
            <a:r>
              <a:rPr lang="en-US" dirty="0" err="1" smtClean="0"/>
              <a:t>Fermatova</a:t>
            </a:r>
            <a:r>
              <a:rPr lang="en-US" baseline="0" dirty="0" smtClean="0"/>
              <a:t> </a:t>
            </a:r>
            <a:r>
              <a:rPr lang="en-US" baseline="0" dirty="0" err="1" smtClean="0"/>
              <a:t>veta</a:t>
            </a:r>
            <a:endParaRPr lang="en-US" baseline="0" dirty="0" smtClean="0"/>
          </a:p>
          <a:p>
            <a:r>
              <a:rPr lang="en-US" baseline="0" dirty="0" err="1" smtClean="0"/>
              <a:t>Matematika</a:t>
            </a:r>
            <a:r>
              <a:rPr lang="en-US" baseline="0" dirty="0" smtClean="0"/>
              <a:t> je </a:t>
            </a:r>
            <a:r>
              <a:rPr lang="en-US" baseline="0" dirty="0" err="1" smtClean="0"/>
              <a:t>veda</a:t>
            </a:r>
            <a:r>
              <a:rPr lang="en-US" baseline="0" dirty="0" smtClean="0"/>
              <a:t> “</a:t>
            </a:r>
            <a:r>
              <a:rPr lang="en-US" baseline="0" dirty="0" err="1" smtClean="0"/>
              <a:t>nadprirodzena</a:t>
            </a:r>
            <a:r>
              <a:rPr lang="en-US" baseline="0" dirty="0" smtClean="0"/>
              <a:t>” a </a:t>
            </a:r>
            <a:r>
              <a:rPr lang="en-US" baseline="0" dirty="0" err="1" smtClean="0"/>
              <a:t>nevyhnitna</a:t>
            </a:r>
            <a:r>
              <a:rPr lang="en-US" baseline="0" dirty="0" smtClean="0"/>
              <a:t> pre </a:t>
            </a:r>
            <a:r>
              <a:rPr lang="en-US" baseline="0" dirty="0" err="1" smtClean="0"/>
              <a:t>vsetko</a:t>
            </a:r>
            <a:r>
              <a:rPr lang="en-US" baseline="0" dirty="0" smtClean="0"/>
              <a:t> </a:t>
            </a:r>
            <a:r>
              <a:rPr lang="en-US" baseline="0" dirty="0" err="1" smtClean="0"/>
              <a:t>ostatne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2</a:t>
            </a:fld>
            <a:endParaRPr lang="en-US"/>
          </a:p>
        </p:txBody>
      </p:sp>
    </p:spTree>
    <p:extLst>
      <p:ext uri="{BB962C8B-B14F-4D97-AF65-F5344CB8AC3E}">
        <p14:creationId xmlns:p14="http://schemas.microsoft.com/office/powerpoint/2010/main" val="369209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20</a:t>
            </a:fld>
            <a:endParaRPr lang="en-GB"/>
          </a:p>
        </p:txBody>
      </p:sp>
    </p:spTree>
    <p:extLst>
      <p:ext uri="{BB962C8B-B14F-4D97-AF65-F5344CB8AC3E}">
        <p14:creationId xmlns:p14="http://schemas.microsoft.com/office/powerpoint/2010/main" val="282519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Hershel</a:t>
            </a:r>
          </a:p>
          <a:p>
            <a:endParaRPr lang="en-GB" noProof="0" dirty="0" smtClean="0"/>
          </a:p>
          <a:p>
            <a:r>
              <a:rPr lang="en-GB" noProof="0" dirty="0" smtClean="0"/>
              <a:t>Launched on Ariane 5 together</a:t>
            </a:r>
            <a:r>
              <a:rPr lang="en-GB" baseline="0" noProof="0" dirty="0" smtClean="0"/>
              <a:t> with Planck spacecraft to 2nd Lagrange point</a:t>
            </a:r>
            <a:r>
              <a:rPr lang="en-GB" noProof="0" dirty="0" smtClean="0"/>
              <a:t> of Sun-Earth system</a:t>
            </a:r>
          </a:p>
          <a:p>
            <a:endParaRPr lang="en-GB" noProof="0" dirty="0" smtClean="0"/>
          </a:p>
          <a:p>
            <a:pPr marL="171450" indent="-171450">
              <a:buFont typeface="Arial" panose="020B0604020202020204" pitchFamily="34" charset="0"/>
              <a:buChar char="•"/>
            </a:pPr>
            <a:r>
              <a:rPr lang="en-GB" noProof="0" dirty="0" err="1" smtClean="0"/>
              <a:t>Cassergrain</a:t>
            </a:r>
            <a:r>
              <a:rPr lang="en-GB" noProof="0" dirty="0" smtClean="0"/>
              <a:t> telescope with 3,5 m primary mirror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dedicated for</a:t>
            </a:r>
            <a:r>
              <a:rPr lang="en-GB" baseline="0" noProof="0" dirty="0" smtClean="0"/>
              <a:t> observations in far-infrared and submillimetre bands </a:t>
            </a:r>
            <a:r>
              <a:rPr lang="en-GB" noProof="0" dirty="0" smtClean="0"/>
              <a:t>(55−671 µm)</a:t>
            </a:r>
          </a:p>
          <a:p>
            <a:pPr marL="171450" indent="-171450">
              <a:buFont typeface="Arial" panose="020B0604020202020204" pitchFamily="34" charset="0"/>
              <a:buChar char="•"/>
            </a:pPr>
            <a:r>
              <a:rPr lang="en-GB" noProof="0" dirty="0" smtClean="0"/>
              <a:t>to achieve necessary sensitivity</a:t>
            </a:r>
            <a:r>
              <a:rPr lang="en-GB" baseline="0" noProof="0" dirty="0" smtClean="0"/>
              <a:t> in observational bands operational temperature of instruments had to be kept at 1.7 K</a:t>
            </a:r>
          </a:p>
          <a:p>
            <a:pPr marL="171450" indent="-171450">
              <a:buFont typeface="Arial" panose="020B0604020202020204" pitchFamily="34" charset="0"/>
              <a:buChar char="•"/>
            </a:pPr>
            <a:r>
              <a:rPr lang="en-GB" baseline="0" noProof="0" dirty="0" smtClean="0"/>
              <a:t>superfluid helium was used for cooling via evaporation (2300 litres at </a:t>
            </a:r>
            <a:r>
              <a:rPr lang="en-GB" sz="1200" b="0" i="0" kern="1200" dirty="0" smtClean="0">
                <a:solidFill>
                  <a:schemeClr val="tx1"/>
                </a:solidFill>
                <a:effectLst/>
                <a:latin typeface="+mn-lt"/>
                <a:ea typeface="+mn-ea"/>
                <a:cs typeface="+mn-cs"/>
              </a:rPr>
              <a:t>lift-off</a:t>
            </a:r>
            <a:r>
              <a:rPr lang="en-GB" baseline="0" noProof="0" dirty="0" smtClean="0"/>
              <a:t>, or 335 kg)</a:t>
            </a:r>
          </a:p>
          <a:p>
            <a:pPr marL="171450" indent="-171450">
              <a:buFont typeface="Arial" panose="020B0604020202020204" pitchFamily="34" charset="0"/>
              <a:buChar char="•"/>
            </a:pPr>
            <a:r>
              <a:rPr lang="en-GB" baseline="0" noProof="0" dirty="0" smtClean="0"/>
              <a:t>on April 2013 coolant medium was exhausted and observations ended</a:t>
            </a:r>
          </a:p>
          <a:p>
            <a:pPr marL="0" indent="0">
              <a:buFont typeface="Arial" panose="020B0604020202020204" pitchFamily="34" charset="0"/>
              <a:buNone/>
            </a:pPr>
            <a:endParaRPr lang="en-GB" baseline="0" noProof="0"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21</a:t>
            </a:fld>
            <a:endParaRPr lang="en-GB" dirty="0"/>
          </a:p>
        </p:txBody>
      </p:sp>
    </p:spTree>
    <p:extLst>
      <p:ext uri="{BB962C8B-B14F-4D97-AF65-F5344CB8AC3E}">
        <p14:creationId xmlns:p14="http://schemas.microsoft.com/office/powerpoint/2010/main" val="2825191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Hershel</a:t>
            </a:r>
          </a:p>
          <a:p>
            <a:endParaRPr lang="en-GB" noProof="0" dirty="0" smtClean="0"/>
          </a:p>
          <a:p>
            <a:r>
              <a:rPr lang="en-GB" sz="1200" b="0" i="0" kern="1200" noProof="0" dirty="0" smtClean="0">
                <a:solidFill>
                  <a:schemeClr val="tx1"/>
                </a:solidFill>
                <a:effectLst/>
                <a:latin typeface="+mn-lt"/>
                <a:ea typeface="+mn-ea"/>
                <a:cs typeface="+mn-cs"/>
              </a:rPr>
              <a:t>Herschel spectrum of the galaxy SDSS090122.37+181432.3. A doubled peaked emission line from ionized carbon at 158</a:t>
            </a:r>
          </a:p>
          <a:p>
            <a:r>
              <a:rPr lang="en-GB" sz="1200" b="0" i="0" kern="1200" noProof="0" dirty="0" smtClean="0">
                <a:solidFill>
                  <a:schemeClr val="tx1"/>
                </a:solidFill>
                <a:effectLst/>
                <a:latin typeface="+mn-lt"/>
                <a:ea typeface="+mn-ea"/>
                <a:cs typeface="+mn-cs"/>
              </a:rPr>
              <a:t>Dust disk around Fomalhaut </a:t>
            </a:r>
            <a:r>
              <a:rPr lang="en-GB" sz="1200" noProof="0" dirty="0" smtClean="0"/>
              <a:t>(α </a:t>
            </a:r>
            <a:r>
              <a:rPr lang="en-GB" sz="1200" noProof="0" dirty="0" err="1" smtClean="0"/>
              <a:t>PsA</a:t>
            </a:r>
            <a:r>
              <a:rPr lang="en-GB" sz="1200" noProof="0" dirty="0" smtClean="0"/>
              <a:t>) comes from comets collisions. </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22</a:t>
            </a:fld>
            <a:endParaRPr lang="en-GB"/>
          </a:p>
        </p:txBody>
      </p:sp>
    </p:spTree>
    <p:extLst>
      <p:ext uri="{BB962C8B-B14F-4D97-AF65-F5344CB8AC3E}">
        <p14:creationId xmlns:p14="http://schemas.microsoft.com/office/powerpoint/2010/main" val="2825191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IR </a:t>
            </a:r>
            <a:r>
              <a:rPr lang="en-GB" noProof="0" dirty="0" err="1" smtClean="0"/>
              <a:t>obraz</a:t>
            </a:r>
            <a:r>
              <a:rPr lang="en-GB" noProof="0" dirty="0" smtClean="0"/>
              <a:t> Betelgeuse je pre</a:t>
            </a:r>
            <a:r>
              <a:rPr lang="en-GB" baseline="0" noProof="0" dirty="0" smtClean="0"/>
              <a:t> </a:t>
            </a:r>
            <a:r>
              <a:rPr lang="en-GB" baseline="0" noProof="0" dirty="0" err="1" smtClean="0"/>
              <a:t>pochopenie</a:t>
            </a:r>
            <a:r>
              <a:rPr lang="en-GB" baseline="0" noProof="0" dirty="0" smtClean="0"/>
              <a:t> </a:t>
            </a:r>
            <a:r>
              <a:rPr lang="en-GB" baseline="0" noProof="0" dirty="0" err="1" smtClean="0"/>
              <a:t>sucasnej</a:t>
            </a:r>
            <a:r>
              <a:rPr lang="en-GB" baseline="0" noProof="0" dirty="0" smtClean="0"/>
              <a:t> “</a:t>
            </a:r>
            <a:r>
              <a:rPr lang="en-GB" baseline="0" noProof="0" dirty="0" err="1" smtClean="0"/>
              <a:t>cudnej</a:t>
            </a:r>
            <a:r>
              <a:rPr lang="en-GB" baseline="0" noProof="0" dirty="0" smtClean="0"/>
              <a:t>” variability </a:t>
            </a:r>
            <a:r>
              <a:rPr lang="en-GB" baseline="0" noProof="0" dirty="0" err="1" smtClean="0"/>
              <a:t>tejto</a:t>
            </a:r>
            <a:r>
              <a:rPr lang="en-GB" baseline="0" noProof="0" dirty="0" smtClean="0"/>
              <a:t> </a:t>
            </a:r>
            <a:r>
              <a:rPr lang="en-GB" baseline="0" noProof="0" dirty="0" err="1" smtClean="0"/>
              <a:t>hviezdy</a:t>
            </a:r>
            <a:r>
              <a:rPr lang="en-GB" baseline="0" noProof="0" dirty="0" smtClean="0"/>
              <a:t> </a:t>
            </a:r>
            <a:r>
              <a:rPr lang="en-GB" baseline="0" noProof="0" dirty="0" err="1" smtClean="0"/>
              <a:t>velmi</a:t>
            </a:r>
            <a:r>
              <a:rPr lang="en-GB" baseline="0" noProof="0" dirty="0" smtClean="0"/>
              <a:t> </a:t>
            </a:r>
            <a:r>
              <a:rPr lang="en-GB" baseline="0" noProof="0" dirty="0" err="1" smtClean="0"/>
              <a:t>dolezity</a:t>
            </a:r>
            <a:r>
              <a:rPr lang="en-GB" baseline="0" noProof="0" dirty="0" smtClean="0"/>
              <a:t>. </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23</a:t>
            </a:fld>
            <a:endParaRPr lang="en-GB"/>
          </a:p>
        </p:txBody>
      </p:sp>
    </p:spTree>
    <p:extLst>
      <p:ext uri="{BB962C8B-B14F-4D97-AF65-F5344CB8AC3E}">
        <p14:creationId xmlns:p14="http://schemas.microsoft.com/office/powerpoint/2010/main" val="2825191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James</a:t>
            </a:r>
            <a:r>
              <a:rPr lang="en-GB" baseline="0" noProof="0" dirty="0" smtClean="0"/>
              <a:t> Webb Telescope</a:t>
            </a:r>
          </a:p>
          <a:p>
            <a:endParaRPr lang="en-GB" baseline="0" noProof="0" dirty="0" smtClean="0"/>
          </a:p>
          <a:p>
            <a:endParaRPr lang="en-GB"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chemeClr val="tx1"/>
                </a:solidFill>
                <a:effectLst/>
                <a:latin typeface="+mn-lt"/>
                <a:ea typeface="+mn-ea"/>
                <a:cs typeface="+mn-cs"/>
              </a:rPr>
              <a:t>Currently under preparation for launch (expected in 2018, not earlier than </a:t>
            </a:r>
            <a:r>
              <a:rPr lang="en-GB" sz="1200" b="0" i="0" kern="1200" noProof="0" dirty="0" err="1" smtClean="0">
                <a:solidFill>
                  <a:schemeClr val="tx1"/>
                </a:solidFill>
                <a:effectLst/>
                <a:latin typeface="+mn-lt"/>
                <a:ea typeface="+mn-ea"/>
                <a:cs typeface="+mn-cs"/>
              </a:rPr>
              <a:t>october</a:t>
            </a:r>
            <a:r>
              <a:rPr lang="en-GB" sz="1200" b="0" i="0" kern="1200" noProof="0" dirty="0" smtClean="0">
                <a:solidFill>
                  <a:schemeClr val="tx1"/>
                </a:solidFill>
                <a:effectLst/>
                <a:latin typeface="+mn-lt"/>
                <a:ea typeface="+mn-ea"/>
                <a:cs typeface="+mn-cs"/>
              </a:rPr>
              <a:t> 2021) is</a:t>
            </a:r>
            <a:r>
              <a:rPr lang="en-GB" sz="1200" b="0" i="0" kern="1200" baseline="0" noProof="0" dirty="0" smtClean="0">
                <a:solidFill>
                  <a:schemeClr val="tx1"/>
                </a:solidFill>
                <a:effectLst/>
                <a:latin typeface="+mn-lt"/>
                <a:ea typeface="+mn-ea"/>
                <a:cs typeface="+mn-cs"/>
              </a:rPr>
              <a:t> large telescope of next generation, with 6.5 m primary mirror.  It should perform observation from L2 point.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smtClean="0">
                <a:solidFill>
                  <a:schemeClr val="tx1"/>
                </a:solidFill>
                <a:effectLst/>
                <a:latin typeface="+mn-lt"/>
                <a:ea typeface="+mn-ea"/>
                <a:cs typeface="+mn-cs"/>
              </a:rPr>
              <a:t>For keeping cryogenic temperatures of instruments (7 K)  it will be equipped with continuous </a:t>
            </a:r>
            <a:r>
              <a:rPr lang="en-GB" sz="1200" b="0" i="0" kern="1200" baseline="0" noProof="0" dirty="0" err="1" smtClean="0">
                <a:solidFill>
                  <a:schemeClr val="tx1"/>
                </a:solidFill>
                <a:effectLst/>
                <a:latin typeface="+mn-lt"/>
                <a:ea typeface="+mn-ea"/>
                <a:cs typeface="+mn-cs"/>
              </a:rPr>
              <a:t>cryocooler</a:t>
            </a:r>
            <a:r>
              <a:rPr lang="en-GB" sz="1200" b="0" i="0" kern="1200" baseline="0" noProof="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smtClean="0">
                <a:solidFill>
                  <a:schemeClr val="tx1"/>
                </a:solidFill>
                <a:effectLst/>
                <a:latin typeface="+mn-lt"/>
                <a:ea typeface="+mn-ea"/>
                <a:cs typeface="+mn-cs"/>
              </a:rPr>
              <a:t>JWST should observe primary (first generation) stars and galaxies up to the distance of </a:t>
            </a:r>
            <a:r>
              <a:rPr lang="en-GB" sz="1200" noProof="0" dirty="0" smtClean="0">
                <a:sym typeface="Symbol"/>
              </a:rPr>
              <a:t> 13 billions of 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smtClean="0">
              <a:solidFill>
                <a:schemeClr val="tx1"/>
              </a:solidFill>
              <a:effectLst/>
              <a:latin typeface="+mn-lt"/>
              <a:ea typeface="+mn-ea"/>
              <a:cs typeface="+mn-cs"/>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smtClean="0">
                <a:solidFill>
                  <a:schemeClr val="tx1"/>
                </a:solidFill>
                <a:effectLst/>
                <a:latin typeface="+mn-lt"/>
                <a:ea typeface="+mn-ea"/>
                <a:cs typeface="+mn-cs"/>
                <a:sym typeface="Symbol"/>
              </a:rPr>
              <a:t>to be launched by Ariane 5</a:t>
            </a:r>
            <a:endParaRPr lang="en-GB" sz="1200" b="0" i="0" kern="1200" baseline="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smtClean="0">
                <a:solidFill>
                  <a:schemeClr val="tx1"/>
                </a:solidFill>
                <a:effectLst/>
                <a:latin typeface="+mn-lt"/>
                <a:ea typeface="+mn-ea"/>
                <a:cs typeface="+mn-cs"/>
              </a:rPr>
              <a:t>  </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24</a:t>
            </a:fld>
            <a:endParaRPr lang="en-GB" dirty="0"/>
          </a:p>
        </p:txBody>
      </p:sp>
    </p:spTree>
    <p:extLst>
      <p:ext uri="{BB962C8B-B14F-4D97-AF65-F5344CB8AC3E}">
        <p14:creationId xmlns:p14="http://schemas.microsoft.com/office/powerpoint/2010/main" val="2825191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Significance and example of multispectral observation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chemeClr val="tx1"/>
                </a:solidFill>
                <a:effectLst/>
                <a:latin typeface="+mn-lt"/>
                <a:ea typeface="+mn-ea"/>
                <a:cs typeface="+mn-cs"/>
              </a:rPr>
              <a:t>Active galaxy Hercules 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noProof="0" dirty="0" smtClean="0">
                <a:solidFill>
                  <a:schemeClr val="tx1"/>
                </a:solidFill>
                <a:effectLst/>
                <a:latin typeface="+mn-lt"/>
                <a:ea typeface="+mn-ea"/>
                <a:cs typeface="+mn-cs"/>
              </a:rPr>
              <a:t>black hole at the center of Hercules is over 1,000 times as massive as the one in the middle of the Milky Way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noProof="0" dirty="0" smtClean="0">
                <a:solidFill>
                  <a:schemeClr val="tx1"/>
                </a:solidFill>
                <a:effectLst/>
                <a:latin typeface="+mn-lt"/>
                <a:ea typeface="+mn-ea"/>
                <a:cs typeface="+mn-cs"/>
              </a:rPr>
              <a:t>on</a:t>
            </a:r>
            <a:r>
              <a:rPr lang="en-GB" sz="1200" b="0" i="0" kern="1200" baseline="0" noProof="0" dirty="0" smtClean="0">
                <a:solidFill>
                  <a:schemeClr val="tx1"/>
                </a:solidFill>
                <a:effectLst/>
                <a:latin typeface="+mn-lt"/>
                <a:ea typeface="+mn-ea"/>
                <a:cs typeface="+mn-cs"/>
              </a:rPr>
              <a:t> optical image existence of large galaxy is obvious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noProof="0" dirty="0" smtClean="0">
                <a:solidFill>
                  <a:schemeClr val="tx1"/>
                </a:solidFill>
                <a:effectLst/>
                <a:latin typeface="+mn-lt"/>
                <a:ea typeface="+mn-ea"/>
                <a:cs typeface="+mn-cs"/>
              </a:rPr>
              <a:t>but activity of central black hole demonstrated by jets is observable only in radio window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noProof="0" dirty="0" smtClean="0">
                <a:solidFill>
                  <a:schemeClr val="tx1"/>
                </a:solidFill>
                <a:effectLst/>
                <a:latin typeface="+mn-lt"/>
                <a:ea typeface="+mn-ea"/>
                <a:cs typeface="+mn-cs"/>
              </a:rPr>
              <a:t>and symmetrical X-ray glow</a:t>
            </a:r>
            <a:endParaRPr lang="en-GB" b="0"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25</a:t>
            </a:fld>
            <a:endParaRPr lang="en-GB"/>
          </a:p>
        </p:txBody>
      </p:sp>
    </p:spTree>
    <p:extLst>
      <p:ext uri="{BB962C8B-B14F-4D97-AF65-F5344CB8AC3E}">
        <p14:creationId xmlns:p14="http://schemas.microsoft.com/office/powerpoint/2010/main" val="126383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err="1" smtClean="0"/>
              <a:t>Tu</a:t>
            </a:r>
            <a:r>
              <a:rPr lang="en-GB" noProof="0" dirty="0" smtClean="0"/>
              <a:t> je </a:t>
            </a:r>
            <a:r>
              <a:rPr lang="en-GB" noProof="0" dirty="0" err="1" smtClean="0"/>
              <a:t>potrebne</a:t>
            </a:r>
            <a:r>
              <a:rPr lang="en-GB" noProof="0" dirty="0" smtClean="0"/>
              <a:t> </a:t>
            </a:r>
            <a:r>
              <a:rPr lang="en-GB" noProof="0" dirty="0" err="1" smtClean="0"/>
              <a:t>pripomenut</a:t>
            </a:r>
            <a:r>
              <a:rPr lang="en-GB" noProof="0" dirty="0" smtClean="0"/>
              <a:t>, </a:t>
            </a:r>
            <a:r>
              <a:rPr lang="en-GB" noProof="0" dirty="0" err="1" smtClean="0"/>
              <a:t>preco</a:t>
            </a:r>
            <a:r>
              <a:rPr lang="en-GB" noProof="0" dirty="0" smtClean="0"/>
              <a:t> je taka </a:t>
            </a:r>
            <a:r>
              <a:rPr lang="en-GB" noProof="0" dirty="0" err="1" smtClean="0"/>
              <a:t>dolezita</a:t>
            </a:r>
            <a:r>
              <a:rPr lang="en-GB" noProof="0" dirty="0" smtClean="0"/>
              <a:t> </a:t>
            </a:r>
            <a:r>
              <a:rPr lang="en-GB" noProof="0" dirty="0" err="1" smtClean="0"/>
              <a:t>presna</a:t>
            </a:r>
            <a:r>
              <a:rPr lang="en-GB" noProof="0" dirty="0" smtClean="0"/>
              <a:t> </a:t>
            </a:r>
            <a:r>
              <a:rPr lang="en-GB" noProof="0" dirty="0" err="1" smtClean="0"/>
              <a:t>synchronizacie</a:t>
            </a:r>
            <a:r>
              <a:rPr lang="en-GB" noProof="0" dirty="0" smtClean="0"/>
              <a:t> </a:t>
            </a:r>
            <a:r>
              <a:rPr lang="en-GB" noProof="0" dirty="0" err="1" smtClean="0"/>
              <a:t>hodin</a:t>
            </a:r>
            <a:r>
              <a:rPr lang="en-GB" noProof="0" dirty="0" smtClean="0"/>
              <a:t> </a:t>
            </a:r>
            <a:r>
              <a:rPr lang="en-GB" noProof="0" dirty="0" err="1" smtClean="0"/>
              <a:t>vsetkych</a:t>
            </a:r>
            <a:r>
              <a:rPr lang="en-GB" noProof="0" dirty="0" smtClean="0"/>
              <a:t> </a:t>
            </a:r>
            <a:r>
              <a:rPr lang="en-GB" noProof="0" dirty="0" err="1" smtClean="0"/>
              <a:t>relevantnych</a:t>
            </a:r>
            <a:r>
              <a:rPr lang="en-GB" noProof="0" dirty="0" smtClean="0"/>
              <a:t> </a:t>
            </a:r>
            <a:r>
              <a:rPr lang="en-GB" noProof="0" dirty="0" err="1" smtClean="0"/>
              <a:t>experimentov</a:t>
            </a:r>
            <a:r>
              <a:rPr lang="en-GB" noProof="0" dirty="0" smtClean="0"/>
              <a:t>.</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26</a:t>
            </a:fld>
            <a:endParaRPr lang="en-GB"/>
          </a:p>
        </p:txBody>
      </p:sp>
    </p:spTree>
    <p:extLst>
      <p:ext uri="{BB962C8B-B14F-4D97-AF65-F5344CB8AC3E}">
        <p14:creationId xmlns:p14="http://schemas.microsoft.com/office/powerpoint/2010/main" val="126383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27</a:t>
            </a:fld>
            <a:endParaRPr lang="en-GB"/>
          </a:p>
        </p:txBody>
      </p:sp>
    </p:spTree>
    <p:extLst>
      <p:ext uri="{BB962C8B-B14F-4D97-AF65-F5344CB8AC3E}">
        <p14:creationId xmlns:p14="http://schemas.microsoft.com/office/powerpoint/2010/main" val="1263835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err="1" smtClean="0"/>
              <a:t>Opat</a:t>
            </a:r>
            <a:r>
              <a:rPr lang="en-GB" noProof="0" dirty="0" smtClean="0"/>
              <a:t> </a:t>
            </a:r>
            <a:r>
              <a:rPr lang="en-GB" noProof="0" dirty="0" err="1" smtClean="0"/>
              <a:t>spomenut</a:t>
            </a:r>
            <a:r>
              <a:rPr lang="en-GB" noProof="0" dirty="0" smtClean="0"/>
              <a:t> </a:t>
            </a:r>
            <a:r>
              <a:rPr lang="en-GB" noProof="0" dirty="0" err="1" smtClean="0"/>
              <a:t>Begelteuse</a:t>
            </a:r>
            <a:r>
              <a:rPr lang="en-GB" noProof="0" dirty="0" smtClean="0"/>
              <a:t> a </a:t>
            </a:r>
            <a:r>
              <a:rPr lang="en-GB" noProof="0" dirty="0" err="1" smtClean="0"/>
              <a:t>ukazat</a:t>
            </a:r>
            <a:r>
              <a:rPr lang="en-GB" baseline="0" noProof="0" dirty="0" smtClean="0"/>
              <a:t> </a:t>
            </a:r>
            <a:r>
              <a:rPr lang="en-GB" baseline="0" noProof="0" dirty="0" err="1" smtClean="0"/>
              <a:t>ke</a:t>
            </a:r>
            <a:r>
              <a:rPr lang="en-GB" baseline="0" noProof="0" dirty="0" smtClean="0"/>
              <a:t> </a:t>
            </a:r>
            <a:r>
              <a:rPr lang="en-GB" baseline="0" noProof="0" dirty="0" err="1" smtClean="0"/>
              <a:t>asi</a:t>
            </a:r>
            <a:r>
              <a:rPr lang="en-GB" baseline="0" noProof="0" dirty="0" smtClean="0"/>
              <a:t> </a:t>
            </a:r>
            <a:r>
              <a:rPr lang="en-GB" baseline="0" noProof="0" dirty="0" err="1" smtClean="0"/>
              <a:t>teraz</a:t>
            </a:r>
            <a:r>
              <a:rPr lang="en-GB" baseline="0" noProof="0" dirty="0" smtClean="0"/>
              <a:t> je, </a:t>
            </a:r>
            <a:r>
              <a:rPr lang="en-GB" baseline="0" noProof="0" dirty="0" err="1" smtClean="0"/>
              <a:t>spomenut</a:t>
            </a:r>
            <a:r>
              <a:rPr lang="en-GB" baseline="0" noProof="0" dirty="0" smtClean="0"/>
              <a:t> </a:t>
            </a:r>
            <a:r>
              <a:rPr lang="en-GB" baseline="0" noProof="0" dirty="0" err="1" smtClean="0"/>
              <a:t>hviezdny</a:t>
            </a:r>
            <a:r>
              <a:rPr lang="en-GB" baseline="0" noProof="0" dirty="0" smtClean="0"/>
              <a:t> </a:t>
            </a:r>
            <a:r>
              <a:rPr lang="en-GB" baseline="0" noProof="0" dirty="0" err="1" smtClean="0"/>
              <a:t>vietor</a:t>
            </a:r>
            <a:r>
              <a:rPr lang="en-GB" baseline="0" noProof="0" dirty="0" smtClean="0"/>
              <a:t> co bolo </a:t>
            </a:r>
            <a:r>
              <a:rPr lang="en-GB" baseline="0" noProof="0" dirty="0" err="1" smtClean="0"/>
              <a:t>vidno</a:t>
            </a:r>
            <a:r>
              <a:rPr lang="en-GB" baseline="0" noProof="0" dirty="0" smtClean="0"/>
              <a:t> </a:t>
            </a:r>
            <a:r>
              <a:rPr lang="en-GB" baseline="0" noProof="0" dirty="0" err="1" smtClean="0"/>
              <a:t>na</a:t>
            </a:r>
            <a:r>
              <a:rPr lang="en-GB" baseline="0" noProof="0" dirty="0" smtClean="0"/>
              <a:t> tom IR </a:t>
            </a:r>
            <a:r>
              <a:rPr lang="en-GB" baseline="0" noProof="0" dirty="0" err="1" smtClean="0"/>
              <a:t>snimku</a:t>
            </a:r>
            <a:r>
              <a:rPr lang="en-GB" baseline="0" noProof="0" dirty="0" smtClean="0"/>
              <a:t>.</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28</a:t>
            </a:fld>
            <a:endParaRPr lang="en-GB"/>
          </a:p>
        </p:txBody>
      </p:sp>
    </p:spTree>
    <p:extLst>
      <p:ext uri="{BB962C8B-B14F-4D97-AF65-F5344CB8AC3E}">
        <p14:creationId xmlns:p14="http://schemas.microsoft.com/office/powerpoint/2010/main" val="1263835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Nasmyth</a:t>
            </a:r>
            <a:r>
              <a:rPr lang="en-US" sz="1200" b="0" i="0" kern="1200" dirty="0" smtClean="0">
                <a:solidFill>
                  <a:schemeClr val="tx1"/>
                </a:solidFill>
                <a:effectLst/>
                <a:latin typeface="+mn-lt"/>
                <a:ea typeface="+mn-ea"/>
                <a:cs typeface="+mn-cs"/>
              </a:rPr>
              <a:t> Adaptive Optics System (NAOS) – Near-Infrared Imager and Spectrograph (</a:t>
            </a:r>
            <a:r>
              <a:rPr lang="en-US" sz="1200" b="0" i="0" kern="1200" dirty="0" err="1" smtClean="0">
                <a:solidFill>
                  <a:schemeClr val="tx1"/>
                </a:solidFill>
                <a:effectLst/>
                <a:latin typeface="+mn-lt"/>
                <a:ea typeface="+mn-ea"/>
                <a:cs typeface="+mn-cs"/>
              </a:rPr>
              <a:t>CONICA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Paranal</a:t>
            </a:r>
            <a:endParaRPr lang="en-US" sz="1200" b="0" i="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29</a:t>
            </a:fld>
            <a:endParaRPr lang="en-GB"/>
          </a:p>
        </p:txBody>
      </p:sp>
    </p:spTree>
    <p:extLst>
      <p:ext uri="{BB962C8B-B14F-4D97-AF65-F5344CB8AC3E}">
        <p14:creationId xmlns:p14="http://schemas.microsoft.com/office/powerpoint/2010/main" val="126383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Texty</a:t>
            </a:r>
            <a:r>
              <a:rPr lang="en-US" dirty="0" smtClean="0"/>
              <a:t> pod </a:t>
            </a:r>
            <a:r>
              <a:rPr lang="en-US" dirty="0" err="1" smtClean="0"/>
              <a:t>obrazkami</a:t>
            </a:r>
            <a:r>
              <a:rPr lang="en-US" dirty="0" smtClean="0"/>
              <a:t> </a:t>
            </a:r>
            <a:r>
              <a:rPr lang="en-US" dirty="0" err="1" smtClean="0"/>
              <a:t>nebudem</a:t>
            </a:r>
            <a:r>
              <a:rPr lang="en-US" dirty="0" smtClean="0"/>
              <a:t> </a:t>
            </a:r>
            <a:r>
              <a:rPr lang="en-US" dirty="0" err="1" smtClean="0"/>
              <a:t>citat</a:t>
            </a:r>
            <a:r>
              <a:rPr lang="en-US" dirty="0" smtClean="0"/>
              <a:t>, </a:t>
            </a:r>
            <a:r>
              <a:rPr lang="en-US" dirty="0" err="1" smtClean="0"/>
              <a:t>pozrite</a:t>
            </a:r>
            <a:r>
              <a:rPr lang="en-US" dirty="0" smtClean="0"/>
              <a:t> </a:t>
            </a:r>
            <a:r>
              <a:rPr lang="en-US" dirty="0" err="1" smtClean="0"/>
              <a:t>si</a:t>
            </a:r>
            <a:r>
              <a:rPr lang="en-US" dirty="0" smtClean="0"/>
              <a:t> </a:t>
            </a:r>
            <a:r>
              <a:rPr lang="en-US" dirty="0" err="1" smtClean="0"/>
              <a:t>ich</a:t>
            </a:r>
            <a:r>
              <a:rPr lang="en-US" dirty="0" smtClean="0"/>
              <a:t> </a:t>
            </a:r>
            <a:r>
              <a:rPr lang="en-US" dirty="0" err="1" smtClean="0"/>
              <a:t>sami</a:t>
            </a:r>
            <a:r>
              <a:rPr lang="en-US" dirty="0" smtClean="0"/>
              <a:t> a </a:t>
            </a:r>
            <a:r>
              <a:rPr lang="en-US" dirty="0" err="1" smtClean="0"/>
              <a:t>ak</a:t>
            </a:r>
            <a:r>
              <a:rPr lang="en-US" dirty="0" smtClean="0"/>
              <a:t> Vas </a:t>
            </a:r>
            <a:r>
              <a:rPr lang="en-US" dirty="0" err="1" smtClean="0"/>
              <a:t>nieco</a:t>
            </a:r>
            <a:r>
              <a:rPr lang="en-US" dirty="0" smtClean="0"/>
              <a:t> </a:t>
            </a:r>
            <a:r>
              <a:rPr lang="en-US" dirty="0" err="1" smtClean="0"/>
              <a:t>skutocne</a:t>
            </a:r>
            <a:r>
              <a:rPr lang="en-US" dirty="0" smtClean="0"/>
              <a:t> </a:t>
            </a:r>
            <a:r>
              <a:rPr lang="en-US" dirty="0" err="1" smtClean="0"/>
              <a:t>zaujme</a:t>
            </a:r>
            <a:r>
              <a:rPr lang="en-US" dirty="0" smtClean="0"/>
              <a:t> </a:t>
            </a:r>
            <a:r>
              <a:rPr lang="en-US" dirty="0" err="1" smtClean="0"/>
              <a:t>stiahnite</a:t>
            </a:r>
            <a:r>
              <a:rPr lang="en-US" dirty="0" smtClean="0"/>
              <a:t> </a:t>
            </a:r>
            <a:r>
              <a:rPr lang="en-US" dirty="0" err="1" smtClean="0"/>
              <a:t>si</a:t>
            </a:r>
            <a:r>
              <a:rPr lang="en-US" dirty="0" smtClean="0"/>
              <a:t> </a:t>
            </a:r>
            <a:r>
              <a:rPr lang="en-US" dirty="0" err="1" smtClean="0"/>
              <a:t>tuto</a:t>
            </a:r>
            <a:r>
              <a:rPr lang="en-US" dirty="0" smtClean="0"/>
              <a:t> </a:t>
            </a:r>
            <a:r>
              <a:rPr lang="en-US" dirty="0" err="1" smtClean="0"/>
              <a:t>prezentaciu</a:t>
            </a:r>
            <a:r>
              <a:rPr lang="en-US" dirty="0" smtClean="0"/>
              <a:t> a </a:t>
            </a:r>
            <a:r>
              <a:rPr lang="en-US" dirty="0" err="1" smtClean="0"/>
              <a:t>pozrite</a:t>
            </a:r>
            <a:r>
              <a:rPr lang="en-US" dirty="0" smtClean="0"/>
              <a:t> URL </a:t>
            </a:r>
            <a:r>
              <a:rPr lang="en-US" dirty="0" err="1" smtClean="0"/>
              <a:t>linky</a:t>
            </a:r>
            <a:r>
              <a:rPr lang="en-US" dirty="0" smtClean="0"/>
              <a:t>.</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3</a:t>
            </a:fld>
            <a:endParaRPr lang="en-US"/>
          </a:p>
        </p:txBody>
      </p:sp>
    </p:spTree>
    <p:extLst>
      <p:ext uri="{BB962C8B-B14F-4D97-AF65-F5344CB8AC3E}">
        <p14:creationId xmlns:p14="http://schemas.microsoft.com/office/powerpoint/2010/main" val="2611910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Atacama Large Millimeter/submillimeter Array (ALMA) is an astronomical interferometer of 66 radio telescopes in the Atacama Desert of northern Chile, which observe electromagnetic radiation at millimeter and submillimeter wavelengths.</a:t>
            </a:r>
          </a:p>
          <a:p>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30</a:t>
            </a:fld>
            <a:endParaRPr lang="en-US"/>
          </a:p>
        </p:txBody>
      </p:sp>
    </p:spTree>
    <p:extLst>
      <p:ext uri="{BB962C8B-B14F-4D97-AF65-F5344CB8AC3E}">
        <p14:creationId xmlns:p14="http://schemas.microsoft.com/office/powerpoint/2010/main" val="2011381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Chandra </a:t>
            </a:r>
            <a:r>
              <a:rPr lang="en-GB" baseline="0" noProof="0" dirty="0" smtClean="0"/>
              <a:t> X-ray telescope</a:t>
            </a:r>
          </a:p>
          <a:p>
            <a:endParaRPr lang="en-GB" baseline="0" noProof="0" dirty="0" smtClean="0"/>
          </a:p>
          <a:p>
            <a:endParaRPr lang="en-GB" baseline="0" noProof="0" dirty="0" smtClean="0"/>
          </a:p>
          <a:p>
            <a:r>
              <a:rPr lang="en-GB" baseline="0" noProof="0" dirty="0" smtClean="0"/>
              <a:t>Launched on July 23, 1999 to highly elliptical orbit with 14 307  to 134 528 km altitude</a:t>
            </a:r>
          </a:p>
          <a:p>
            <a:pPr marL="171450" indent="-171450">
              <a:buFont typeface="Arial" panose="020B0604020202020204" pitchFamily="34" charset="0"/>
              <a:buChar char="•"/>
            </a:pPr>
            <a:r>
              <a:rPr lang="en-GB" baseline="0" noProof="0" dirty="0" smtClean="0"/>
              <a:t>such orbits are </a:t>
            </a:r>
            <a:r>
              <a:rPr lang="en-GB" baseline="0" noProof="0" dirty="0" err="1" smtClean="0"/>
              <a:t>prefered</a:t>
            </a:r>
            <a:r>
              <a:rPr lang="en-GB" baseline="0" noProof="0" dirty="0" smtClean="0"/>
              <a:t> for X-ray telescopes, to keep them above Van Allen belts for most of the time</a:t>
            </a:r>
          </a:p>
          <a:p>
            <a:r>
              <a:rPr lang="en-GB" baseline="0" noProof="0" dirty="0" smtClean="0"/>
              <a:t>Main instruments</a:t>
            </a:r>
          </a:p>
          <a:p>
            <a:pPr marL="171450" indent="-171450">
              <a:buFont typeface="Arial" panose="020B0604020202020204" pitchFamily="34" charset="0"/>
              <a:buChar char="•"/>
            </a:pPr>
            <a:r>
              <a:rPr lang="en-GB" baseline="0" noProof="0" dirty="0" smtClean="0"/>
              <a:t>AXAF CCD Imaging Spectrometer (ACIS) </a:t>
            </a:r>
          </a:p>
          <a:p>
            <a:pPr marL="171450" indent="-171450">
              <a:buFont typeface="Arial" panose="020B0604020202020204" pitchFamily="34" charset="0"/>
              <a:buChar char="•"/>
            </a:pPr>
            <a:r>
              <a:rPr lang="en-GB" baseline="0" noProof="0" dirty="0" smtClean="0"/>
              <a:t>High Resolution Camera (HRC)</a:t>
            </a:r>
          </a:p>
          <a:p>
            <a:endParaRPr lang="en-GB" baseline="0" noProof="0" dirty="0" smtClean="0"/>
          </a:p>
          <a:p>
            <a:endParaRPr lang="en-GB" baseline="0" noProof="0" dirty="0" smtClean="0"/>
          </a:p>
          <a:p>
            <a:r>
              <a:rPr lang="en-GB" baseline="0" noProof="0" dirty="0" smtClean="0"/>
              <a:t>X-ray telescope Chandra placed inside shuttle Columbia  cargo bay, together with IUS booster stage. </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31</a:t>
            </a:fld>
            <a:endParaRPr lang="en-GB"/>
          </a:p>
        </p:txBody>
      </p:sp>
    </p:spTree>
    <p:extLst>
      <p:ext uri="{BB962C8B-B14F-4D97-AF65-F5344CB8AC3E}">
        <p14:creationId xmlns:p14="http://schemas.microsoft.com/office/powerpoint/2010/main" val="3331431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Chandra </a:t>
            </a:r>
            <a:r>
              <a:rPr lang="en-GB" baseline="0" noProof="0" dirty="0" smtClean="0"/>
              <a:t> X-ray telescope</a:t>
            </a:r>
          </a:p>
          <a:p>
            <a:endParaRPr lang="en-GB" sz="1200" b="0" i="0" kern="1200" noProof="0" dirty="0" smtClean="0">
              <a:solidFill>
                <a:schemeClr val="tx1"/>
              </a:solidFill>
              <a:effectLst/>
              <a:latin typeface="+mn-lt"/>
              <a:ea typeface="+mn-ea"/>
              <a:cs typeface="+mn-cs"/>
            </a:endParaRPr>
          </a:p>
          <a:p>
            <a:r>
              <a:rPr lang="en-GB" sz="1200" b="0" i="0" kern="1200" noProof="0" dirty="0" smtClean="0">
                <a:solidFill>
                  <a:schemeClr val="tx1"/>
                </a:solidFill>
                <a:effectLst/>
                <a:latin typeface="+mn-lt"/>
                <a:ea typeface="+mn-ea"/>
                <a:cs typeface="+mn-cs"/>
              </a:rPr>
              <a:t>observation of X-ray intensity increase (between 2000-2005)  of central “doughnut” around supernovae SN1987A remnant</a:t>
            </a:r>
          </a:p>
          <a:p>
            <a:r>
              <a:rPr lang="en-GB" sz="1200" b="0" i="0" kern="1200" noProof="0" dirty="0" smtClean="0">
                <a:solidFill>
                  <a:schemeClr val="tx1"/>
                </a:solidFill>
                <a:effectLst/>
                <a:latin typeface="+mn-lt"/>
                <a:ea typeface="+mn-ea"/>
                <a:cs typeface="+mn-cs"/>
              </a:rPr>
              <a:t>Remnant of G11.2-0.3 supernovae in optical and X-ray window.</a:t>
            </a:r>
            <a:r>
              <a:rPr lang="en-GB" sz="1200" b="0" i="0" kern="1200" baseline="0" noProof="0" dirty="0" smtClean="0">
                <a:solidFill>
                  <a:schemeClr val="tx1"/>
                </a:solidFill>
                <a:effectLst/>
                <a:latin typeface="+mn-lt"/>
                <a:ea typeface="+mn-ea"/>
                <a:cs typeface="+mn-cs"/>
              </a:rPr>
              <a:t> Originally was this r</a:t>
            </a:r>
            <a:r>
              <a:rPr lang="en-GB" sz="1200" b="0" i="0" kern="1200" noProof="0" dirty="0" smtClean="0">
                <a:solidFill>
                  <a:schemeClr val="tx1"/>
                </a:solidFill>
                <a:effectLst/>
                <a:latin typeface="+mn-lt"/>
                <a:ea typeface="+mn-ea"/>
                <a:cs typeface="+mn-cs"/>
              </a:rPr>
              <a:t>emnant associated with historical supernovae observed in China 386 AD,</a:t>
            </a:r>
            <a:r>
              <a:rPr lang="en-GB" sz="1200" b="0" i="0" kern="1200" baseline="0" noProof="0" dirty="0" smtClean="0">
                <a:solidFill>
                  <a:schemeClr val="tx1"/>
                </a:solidFill>
                <a:effectLst/>
                <a:latin typeface="+mn-lt"/>
                <a:ea typeface="+mn-ea"/>
                <a:cs typeface="+mn-cs"/>
              </a:rPr>
              <a:t> but optical </a:t>
            </a:r>
          </a:p>
          <a:p>
            <a:r>
              <a:rPr lang="en-GB" sz="1200" b="0" i="0" kern="1200" baseline="0" noProof="0" dirty="0" smtClean="0">
                <a:solidFill>
                  <a:schemeClr val="tx1"/>
                </a:solidFill>
                <a:effectLst/>
                <a:latin typeface="+mn-lt"/>
                <a:ea typeface="+mn-ea"/>
                <a:cs typeface="+mn-cs"/>
              </a:rPr>
              <a:t>observations disprove this assumption. </a:t>
            </a:r>
            <a:endParaRPr lang="en-GB" sz="1200" b="0" i="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21E35B-0791-453C-8012-5AA9532F72F5}" type="slidenum">
              <a:rPr lang="en-GB" smtClean="0"/>
              <a:t>32</a:t>
            </a:fld>
            <a:endParaRPr lang="en-GB"/>
          </a:p>
        </p:txBody>
      </p:sp>
    </p:spTree>
    <p:extLst>
      <p:ext uri="{BB962C8B-B14F-4D97-AF65-F5344CB8AC3E}">
        <p14:creationId xmlns:p14="http://schemas.microsoft.com/office/powerpoint/2010/main" val="3331431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XMM-Newton</a:t>
            </a:r>
          </a:p>
          <a:p>
            <a:endParaRPr lang="en-GB" baseline="0" noProof="0" dirty="0" smtClean="0"/>
          </a:p>
          <a:p>
            <a:r>
              <a:rPr lang="en-GB" baseline="0" noProof="0" dirty="0" smtClean="0"/>
              <a:t>Main instruments</a:t>
            </a:r>
          </a:p>
          <a:p>
            <a:pPr marL="171450" indent="-171450">
              <a:buFont typeface="Arial" panose="020B0604020202020204" pitchFamily="34" charset="0"/>
              <a:buChar char="•"/>
            </a:pPr>
            <a:r>
              <a:rPr lang="en-GB" noProof="0" dirty="0" smtClean="0"/>
              <a:t>European Photon Imaging Camera (EPIC)	</a:t>
            </a:r>
          </a:p>
          <a:p>
            <a:pPr marL="628650" lvl="1" indent="-171450">
              <a:buFont typeface="Arial" panose="020B0604020202020204" pitchFamily="34" charset="0"/>
              <a:buChar char="•"/>
            </a:pPr>
            <a:r>
              <a:rPr lang="en-GB" noProof="0" dirty="0" smtClean="0"/>
              <a:t>imaging</a:t>
            </a:r>
            <a:r>
              <a:rPr lang="en-GB" baseline="0" noProof="0" dirty="0" smtClean="0"/>
              <a:t> and spectroscopic CCD system sensitive to X-rays</a:t>
            </a:r>
          </a:p>
          <a:p>
            <a:pPr marL="171450" indent="-171450">
              <a:buFont typeface="Arial" panose="020B0604020202020204" pitchFamily="34" charset="0"/>
              <a:buChar char="•"/>
            </a:pPr>
            <a:r>
              <a:rPr lang="en-GB" noProof="0" dirty="0" smtClean="0"/>
              <a:t>Reflection Grating Spectrometer (RGS)</a:t>
            </a:r>
          </a:p>
          <a:p>
            <a:pPr marL="628650" lvl="1" indent="-171450">
              <a:buFont typeface="Arial" panose="020B0604020202020204" pitchFamily="34" charset="0"/>
              <a:buChar char="•"/>
            </a:pPr>
            <a:r>
              <a:rPr lang="en-GB" noProof="0" dirty="0" smtClean="0"/>
              <a:t>more</a:t>
            </a:r>
            <a:r>
              <a:rPr lang="en-GB" baseline="0" noProof="0" dirty="0" smtClean="0"/>
              <a:t> precise spectrometer to detect characteristic oxygen and iron X-ray spectral lines</a:t>
            </a:r>
            <a:endParaRPr lang="en-GB" noProof="0" dirty="0" smtClean="0"/>
          </a:p>
          <a:p>
            <a:pPr marL="171450" indent="-171450">
              <a:buFont typeface="Arial" panose="020B0604020202020204" pitchFamily="34" charset="0"/>
              <a:buChar char="•"/>
            </a:pPr>
            <a:r>
              <a:rPr lang="en-GB" noProof="0" dirty="0" smtClean="0"/>
              <a:t>Optical Monitor (OM)</a:t>
            </a:r>
          </a:p>
          <a:p>
            <a:pPr marL="628650" lvl="1" indent="-171450">
              <a:buFont typeface="Arial" panose="020B0604020202020204" pitchFamily="34" charset="0"/>
              <a:buChar char="•"/>
            </a:pPr>
            <a:r>
              <a:rPr lang="en-GB" noProof="0" dirty="0" smtClean="0"/>
              <a:t>supplementary</a:t>
            </a:r>
            <a:r>
              <a:rPr lang="en-GB" baseline="0" noProof="0" dirty="0" smtClean="0"/>
              <a:t> observation in optical and ultraviolet window and the same sky patch</a:t>
            </a:r>
          </a:p>
          <a:p>
            <a:endParaRPr lang="en-GB" baseline="0" noProof="0" dirty="0" smtClean="0"/>
          </a:p>
          <a:p>
            <a:r>
              <a:rPr lang="en-GB" baseline="0" noProof="0" dirty="0" smtClean="0"/>
              <a:t>XMM-Newton is X-ray telescope operated by ESA. It was launched on Dec. 10. 1999 to strongly elliptic orbit, with perigee 6662 km and apogee 112 877 km by Ariane 5G.</a:t>
            </a:r>
          </a:p>
          <a:p>
            <a:endParaRPr lang="en-GB" noProof="0" dirty="0" smtClean="0"/>
          </a:p>
          <a:p>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33</a:t>
            </a:fld>
            <a:endParaRPr lang="en-GB" dirty="0"/>
          </a:p>
        </p:txBody>
      </p:sp>
    </p:spTree>
    <p:extLst>
      <p:ext uri="{BB962C8B-B14F-4D97-AF65-F5344CB8AC3E}">
        <p14:creationId xmlns:p14="http://schemas.microsoft.com/office/powerpoint/2010/main" val="239706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XMM-Newton</a:t>
            </a:r>
          </a:p>
          <a:p>
            <a:endParaRPr lang="en-GB" noProof="0" dirty="0" smtClean="0"/>
          </a:p>
          <a:p>
            <a:r>
              <a:rPr lang="en-GB" sz="1200" noProof="0" dirty="0" smtClean="0"/>
              <a:t>The average X-ray spectrum of active galaxies </a:t>
            </a:r>
            <a:br>
              <a:rPr lang="en-GB" sz="1200" noProof="0" dirty="0" smtClean="0"/>
            </a:br>
            <a:r>
              <a:rPr lang="en-GB" sz="1200" noProof="0" dirty="0" smtClean="0"/>
              <a:t>in the X-ray background. The light of about 100 </a:t>
            </a:r>
          </a:p>
          <a:p>
            <a:r>
              <a:rPr lang="en-GB" sz="1200" noProof="0" dirty="0" smtClean="0"/>
              <a:t>distant active galaxies was first corrected to the </a:t>
            </a:r>
          </a:p>
          <a:p>
            <a:r>
              <a:rPr lang="en-GB" sz="1200" noProof="0" dirty="0" smtClean="0"/>
              <a:t>rest frame of our Milky Way and then added together. </a:t>
            </a:r>
          </a:p>
          <a:p>
            <a:r>
              <a:rPr lang="en-GB" sz="1200" noProof="0" dirty="0" smtClean="0"/>
              <a:t>Then a simple spectral model without lines was subtracted. </a:t>
            </a:r>
          </a:p>
          <a:p>
            <a:r>
              <a:rPr lang="en-GB" sz="1200" noProof="0" dirty="0" smtClean="0"/>
              <a:t>The residual spectrum shows a strong, </a:t>
            </a:r>
            <a:r>
              <a:rPr lang="en-GB" sz="1200" noProof="0" dirty="0" err="1" smtClean="0"/>
              <a:t>relativistically</a:t>
            </a:r>
            <a:r>
              <a:rPr lang="en-GB" sz="1200" noProof="0" dirty="0" smtClean="0"/>
              <a:t> broadened iron line, </a:t>
            </a:r>
          </a:p>
          <a:p>
            <a:r>
              <a:rPr lang="en-GB" sz="1200" noProof="0" dirty="0" smtClean="0"/>
              <a:t>which must originate from matter in the immediate vicinity of the black holes.  </a:t>
            </a:r>
            <a:br>
              <a:rPr lang="en-GB" sz="1200" noProof="0" dirty="0" smtClean="0"/>
            </a:br>
            <a:endParaRPr lang="en-GB" noProof="0" dirty="0" smtClean="0"/>
          </a:p>
          <a:p>
            <a:r>
              <a:rPr lang="en-GB" noProof="0" dirty="0" smtClean="0"/>
              <a:t>observation of gravitational lensing at object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t>SDSS J1004+4112 (RBS 825)  in optical and X-ray band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t>optical observation Subaru telescope on Hawaii</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t>X-ray observation XMM-Newton</a:t>
            </a:r>
            <a:endParaRPr lang="en-GB" noProof="0" dirty="0" smtClean="0"/>
          </a:p>
          <a:p>
            <a:endParaRPr lang="en-GB" noProof="0" dirty="0" smtClean="0"/>
          </a:p>
          <a:p>
            <a:r>
              <a:rPr lang="en-GB" noProof="0" dirty="0" err="1" smtClean="0"/>
              <a:t>Vyuzit</a:t>
            </a:r>
            <a:r>
              <a:rPr lang="en-GB" noProof="0" dirty="0" smtClean="0"/>
              <a:t> </a:t>
            </a:r>
            <a:r>
              <a:rPr lang="en-GB" noProof="0" dirty="0" err="1" smtClean="0"/>
              <a:t>na</a:t>
            </a:r>
            <a:r>
              <a:rPr lang="en-GB" noProof="0" dirty="0" smtClean="0"/>
              <a:t> </a:t>
            </a:r>
            <a:r>
              <a:rPr lang="en-GB" noProof="0" dirty="0" err="1" smtClean="0"/>
              <a:t>prechod</a:t>
            </a:r>
            <a:r>
              <a:rPr lang="en-GB" noProof="0" dirty="0" smtClean="0"/>
              <a:t> k </a:t>
            </a:r>
            <a:r>
              <a:rPr lang="en-GB" noProof="0" dirty="0" err="1" smtClean="0"/>
              <a:t>popisu</a:t>
            </a:r>
            <a:r>
              <a:rPr lang="en-GB" noProof="0" dirty="0" smtClean="0"/>
              <a:t> </a:t>
            </a:r>
            <a:r>
              <a:rPr lang="en-GB" noProof="0" dirty="0" err="1" smtClean="0"/>
              <a:t>rontgenovej</a:t>
            </a:r>
            <a:r>
              <a:rPr lang="en-GB" noProof="0" dirty="0" smtClean="0"/>
              <a:t> </a:t>
            </a:r>
            <a:r>
              <a:rPr lang="en-GB" noProof="0" dirty="0" err="1" smtClean="0"/>
              <a:t>optiky</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34</a:t>
            </a:fld>
            <a:endParaRPr lang="en-GB"/>
          </a:p>
        </p:txBody>
      </p:sp>
    </p:spTree>
    <p:extLst>
      <p:ext uri="{BB962C8B-B14F-4D97-AF65-F5344CB8AC3E}">
        <p14:creationId xmlns:p14="http://schemas.microsoft.com/office/powerpoint/2010/main" val="3071085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35</a:t>
            </a:fld>
            <a:endParaRPr lang="en-GB" dirty="0"/>
          </a:p>
        </p:txBody>
      </p:sp>
    </p:spTree>
    <p:extLst>
      <p:ext uri="{BB962C8B-B14F-4D97-AF65-F5344CB8AC3E}">
        <p14:creationId xmlns:p14="http://schemas.microsoft.com/office/powerpoint/2010/main" val="4273208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36</a:t>
            </a:fld>
            <a:endParaRPr lang="en-GB" dirty="0"/>
          </a:p>
        </p:txBody>
      </p:sp>
    </p:spTree>
    <p:extLst>
      <p:ext uri="{BB962C8B-B14F-4D97-AF65-F5344CB8AC3E}">
        <p14:creationId xmlns:p14="http://schemas.microsoft.com/office/powerpoint/2010/main" val="4273208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placed in a halo orbit around the </a:t>
            </a:r>
            <a:r>
              <a:rPr lang="en-US" sz="1200" b="0" i="0" kern="1200" dirty="0" err="1" smtClean="0">
                <a:solidFill>
                  <a:schemeClr val="tx1"/>
                </a:solidFill>
                <a:effectLst/>
                <a:latin typeface="+mn-lt"/>
                <a:ea typeface="+mn-ea"/>
                <a:cs typeface="+mn-cs"/>
              </a:rPr>
              <a:t>L2</a:t>
            </a:r>
            <a:r>
              <a:rPr lang="en-US" sz="1200" b="0" i="0" kern="1200" dirty="0" smtClean="0">
                <a:solidFill>
                  <a:schemeClr val="tx1"/>
                </a:solidFill>
                <a:effectLst/>
                <a:latin typeface="+mn-lt"/>
                <a:ea typeface="+mn-ea"/>
                <a:cs typeface="+mn-cs"/>
              </a:rPr>
              <a:t> point. </a:t>
            </a:r>
            <a:r>
              <a:rPr lang="en-US" sz="1200" b="0" i="0" kern="1200" dirty="0" err="1" smtClean="0">
                <a:solidFill>
                  <a:schemeClr val="tx1"/>
                </a:solidFill>
                <a:effectLst/>
                <a:latin typeface="+mn-lt"/>
                <a:ea typeface="+mn-ea"/>
                <a:cs typeface="+mn-cs"/>
              </a:rPr>
              <a:t>eROSITA</a:t>
            </a:r>
            <a:r>
              <a:rPr lang="en-US" sz="1200" b="0" i="0" kern="1200" dirty="0" smtClean="0">
                <a:solidFill>
                  <a:schemeClr val="tx1"/>
                </a:solidFill>
                <a:effectLst/>
                <a:latin typeface="+mn-lt"/>
                <a:ea typeface="+mn-ea"/>
                <a:cs typeface="+mn-cs"/>
              </a:rPr>
              <a:t> will perform the first imaging all-sky survey in the medium energy X-ray range up to 10 </a:t>
            </a:r>
            <a:r>
              <a:rPr lang="en-US" sz="1200" b="0" i="0" kern="1200" dirty="0" err="1" smtClean="0">
                <a:solidFill>
                  <a:schemeClr val="tx1"/>
                </a:solidFill>
                <a:effectLst/>
                <a:latin typeface="+mn-lt"/>
                <a:ea typeface="+mn-ea"/>
                <a:cs typeface="+mn-cs"/>
              </a:rPr>
              <a:t>keV</a:t>
            </a:r>
            <a:r>
              <a:rPr lang="en-US" sz="1200" b="0" i="0" kern="1200" dirty="0" smtClean="0">
                <a:solidFill>
                  <a:schemeClr val="tx1"/>
                </a:solidFill>
                <a:effectLst/>
                <a:latin typeface="+mn-lt"/>
                <a:ea typeface="+mn-ea"/>
                <a:cs typeface="+mn-cs"/>
              </a:rPr>
              <a:t> with an unprecedented spectral and angular resolution</a:t>
            </a:r>
            <a:endParaRPr lang="sk-SK"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Resolution</a:t>
            </a:r>
            <a:r>
              <a:rPr lang="en-US" dirty="0" err="1" smtClean="0">
                <a:effectLst/>
              </a:rPr>
              <a:t>15</a:t>
            </a:r>
            <a:r>
              <a:rPr lang="en-US" dirty="0" smtClean="0">
                <a:effectLst/>
              </a:rPr>
              <a:t> </a:t>
            </a:r>
            <a:r>
              <a:rPr lang="en-US" sz="1200" u="none" strike="noStrike" kern="1200" dirty="0" err="1" smtClean="0">
                <a:solidFill>
                  <a:schemeClr val="tx1"/>
                </a:solidFill>
                <a:effectLst/>
                <a:latin typeface="+mn-lt"/>
                <a:ea typeface="+mn-ea"/>
                <a:cs typeface="+mn-cs"/>
                <a:hlinkClick r:id="rId3" tooltip="Arcsec (angle unit)"/>
              </a:rPr>
              <a:t>arcsec</a:t>
            </a:r>
            <a:r>
              <a:rPr lang="en-US" dirty="0" smtClean="0">
                <a:effectLst/>
              </a:rPr>
              <a:t> (at 1.5 </a:t>
            </a:r>
            <a:r>
              <a:rPr lang="en-US" sz="1200" u="none" strike="noStrike" kern="1200" dirty="0" err="1" smtClean="0">
                <a:solidFill>
                  <a:schemeClr val="tx1"/>
                </a:solidFill>
                <a:effectLst/>
                <a:latin typeface="+mn-lt"/>
                <a:ea typeface="+mn-ea"/>
                <a:cs typeface="+mn-cs"/>
                <a:hlinkClick r:id="rId4" tooltip="Electronvolt"/>
              </a:rPr>
              <a:t>keV</a:t>
            </a:r>
            <a:r>
              <a:rPr lang="en-US" dirty="0" smtClean="0">
                <a:effectLst/>
              </a:rPr>
              <a:t>) Spectral band X-rays</a:t>
            </a:r>
            <a:r>
              <a:rPr lang="en-US" dirty="0" smtClean="0">
                <a:effectLst/>
              </a:rPr>
              <a:t>, 0.2 - 10 </a:t>
            </a:r>
            <a:r>
              <a:rPr lang="en-US" sz="1200" u="none" strike="noStrike" kern="1200" dirty="0" err="1" smtClean="0">
                <a:solidFill>
                  <a:schemeClr val="tx1"/>
                </a:solidFill>
                <a:effectLst/>
                <a:latin typeface="+mn-lt"/>
                <a:ea typeface="+mn-ea"/>
                <a:cs typeface="+mn-cs"/>
                <a:hlinkClick r:id="rId4" tooltip="Electronvolt"/>
              </a:rPr>
              <a:t>keV</a:t>
            </a:r>
            <a:endParaRPr lang="sk-SK" sz="120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is expected to detect 100,000 </a:t>
            </a:r>
            <a:r>
              <a:rPr lang="en-US" sz="1200" b="0" i="0" u="none" strike="noStrike" kern="1200" dirty="0" smtClean="0">
                <a:solidFill>
                  <a:schemeClr val="tx1"/>
                </a:solidFill>
                <a:effectLst/>
                <a:latin typeface="+mn-lt"/>
                <a:ea typeface="+mn-ea"/>
                <a:cs typeface="+mn-cs"/>
                <a:hlinkClick r:id="rId5" tooltip="Galaxy clusters"/>
              </a:rPr>
              <a:t>galaxy clusters</a:t>
            </a:r>
            <a:r>
              <a:rPr lang="en-US" sz="1200" b="0" i="0" kern="1200" dirty="0" smtClean="0">
                <a:solidFill>
                  <a:schemeClr val="tx1"/>
                </a:solidFill>
                <a:effectLst/>
                <a:latin typeface="+mn-lt"/>
                <a:ea typeface="+mn-ea"/>
                <a:cs typeface="+mn-cs"/>
              </a:rPr>
              <a:t>, 3 million </a:t>
            </a:r>
            <a:r>
              <a:rPr lang="en-US" sz="1200" b="0" i="0" u="none" strike="noStrike" kern="1200" dirty="0" smtClean="0">
                <a:solidFill>
                  <a:schemeClr val="tx1"/>
                </a:solidFill>
                <a:effectLst/>
                <a:latin typeface="+mn-lt"/>
                <a:ea typeface="+mn-ea"/>
                <a:cs typeface="+mn-cs"/>
                <a:hlinkClick r:id="rId6" tooltip="Active galactic nuclei"/>
              </a:rPr>
              <a:t>active galactic nuclei</a:t>
            </a:r>
            <a:r>
              <a:rPr lang="en-US" sz="1200" b="0" i="0" kern="1200" dirty="0" smtClean="0">
                <a:solidFill>
                  <a:schemeClr val="tx1"/>
                </a:solidFill>
                <a:effectLst/>
                <a:latin typeface="+mn-lt"/>
                <a:ea typeface="+mn-ea"/>
                <a:cs typeface="+mn-cs"/>
              </a:rPr>
              <a:t> and 700,000 stars in the Milky Way.</a:t>
            </a:r>
            <a:endParaRPr lang="sk-SK" sz="120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k-SK" sz="1200" u="none" strike="noStrike"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smtClean="0">
                <a:solidFill>
                  <a:schemeClr val="tx1"/>
                </a:solidFill>
                <a:effectLst/>
                <a:latin typeface="+mn-lt"/>
                <a:ea typeface="+mn-ea"/>
                <a:cs typeface="+mn-cs"/>
                <a:hlinkClick r:id="rId7"/>
              </a:rPr>
              <a:t>ROSAT</a:t>
            </a:r>
            <a:r>
              <a:rPr lang="en-US" sz="1200" b="0" i="0" u="none" strike="noStrike" kern="1200" dirty="0" smtClean="0">
                <a:solidFill>
                  <a:schemeClr val="tx1"/>
                </a:solidFill>
                <a:effectLst/>
                <a:latin typeface="+mn-lt"/>
                <a:ea typeface="+mn-ea"/>
                <a:cs typeface="+mn-cs"/>
                <a:hlinkClick r:id="rId7"/>
              </a:rPr>
              <a:t> was a German Aerospace Center-led satellite X-ray telescope, with instruments built by West Germany, the United Kingdom and the United States. It was launched on 1 June 1990, on a Delta II rocket from Cape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37</a:t>
            </a:fld>
            <a:endParaRPr lang="en-GB"/>
          </a:p>
        </p:txBody>
      </p:sp>
    </p:spTree>
    <p:extLst>
      <p:ext uri="{BB962C8B-B14F-4D97-AF65-F5344CB8AC3E}">
        <p14:creationId xmlns:p14="http://schemas.microsoft.com/office/powerpoint/2010/main" val="3071085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38</a:t>
            </a:fld>
            <a:endParaRPr lang="en-GB"/>
          </a:p>
        </p:txBody>
      </p:sp>
    </p:spTree>
    <p:extLst>
      <p:ext uri="{BB962C8B-B14F-4D97-AF65-F5344CB8AC3E}">
        <p14:creationId xmlns:p14="http://schemas.microsoft.com/office/powerpoint/2010/main" val="3071085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100 </a:t>
            </a:r>
            <a:r>
              <a:rPr lang="en-US" sz="1200" b="0" i="0" kern="1200" dirty="0" err="1" smtClean="0">
                <a:solidFill>
                  <a:schemeClr val="tx1"/>
                </a:solidFill>
                <a:effectLst/>
                <a:latin typeface="+mn-lt"/>
                <a:ea typeface="+mn-ea"/>
                <a:cs typeface="+mn-cs"/>
              </a:rPr>
              <a:t>SQUIDov</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39</a:t>
            </a:fld>
            <a:endParaRPr lang="en-GB"/>
          </a:p>
        </p:txBody>
      </p:sp>
    </p:spTree>
    <p:extLst>
      <p:ext uri="{BB962C8B-B14F-4D97-AF65-F5344CB8AC3E}">
        <p14:creationId xmlns:p14="http://schemas.microsoft.com/office/powerpoint/2010/main" val="307108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Spocitanie</a:t>
            </a:r>
            <a:r>
              <a:rPr lang="en-US" dirty="0" smtClean="0"/>
              <a:t> </a:t>
            </a:r>
            <a:r>
              <a:rPr lang="en-US" dirty="0" err="1" smtClean="0"/>
              <a:t>sklenikoveho</a:t>
            </a:r>
            <a:r>
              <a:rPr lang="en-US" dirty="0" smtClean="0"/>
              <a:t> </a:t>
            </a:r>
            <a:r>
              <a:rPr lang="en-US" dirty="0" err="1" smtClean="0"/>
              <a:t>javu</a:t>
            </a:r>
            <a:r>
              <a:rPr lang="en-US" dirty="0" smtClean="0"/>
              <a:t> je </a:t>
            </a:r>
            <a:r>
              <a:rPr lang="en-US" dirty="0" err="1" smtClean="0"/>
              <a:t>problematicke</a:t>
            </a:r>
            <a:r>
              <a:rPr lang="en-US" dirty="0" smtClean="0"/>
              <a:t> </a:t>
            </a:r>
            <a:r>
              <a:rPr lang="en-US" dirty="0" err="1" smtClean="0"/>
              <a:t>kvoli</a:t>
            </a:r>
            <a:r>
              <a:rPr lang="en-US" baseline="0" dirty="0" smtClean="0"/>
              <a:t> </a:t>
            </a:r>
            <a:r>
              <a:rPr lang="en-US" baseline="0" dirty="0" err="1" smtClean="0"/>
              <a:t>komplikovanej</a:t>
            </a:r>
            <a:r>
              <a:rPr lang="en-US" baseline="0" dirty="0" smtClean="0"/>
              <a:t> </a:t>
            </a:r>
            <a:r>
              <a:rPr lang="en-US" baseline="0" dirty="0" err="1" smtClean="0"/>
              <a:t>strukture</a:t>
            </a:r>
            <a:r>
              <a:rPr lang="en-US" baseline="0" dirty="0" smtClean="0"/>
              <a:t> </a:t>
            </a:r>
            <a:r>
              <a:rPr lang="en-US" baseline="0" dirty="0" err="1" smtClean="0"/>
              <a:t>priepustnosti</a:t>
            </a:r>
            <a:r>
              <a:rPr lang="en-US" baseline="0" dirty="0" smtClean="0"/>
              <a:t> IR </a:t>
            </a:r>
            <a:r>
              <a:rPr lang="en-US" baseline="0" dirty="0" err="1" smtClean="0"/>
              <a:t>atmosferou</a:t>
            </a:r>
            <a:endParaRPr lang="en-US" baseline="0" dirty="0" smtClean="0"/>
          </a:p>
          <a:p>
            <a:r>
              <a:rPr lang="en-US" baseline="0" dirty="0" err="1" smtClean="0"/>
              <a:t>Bitka</a:t>
            </a:r>
            <a:r>
              <a:rPr lang="en-US" baseline="0" dirty="0" smtClean="0"/>
              <a:t> </a:t>
            </a:r>
            <a:r>
              <a:rPr lang="en-US" baseline="0" dirty="0" err="1" smtClean="0"/>
              <a:t>telekomunikacnych</a:t>
            </a:r>
            <a:r>
              <a:rPr lang="en-US" baseline="0" dirty="0" smtClean="0"/>
              <a:t> operator o </a:t>
            </a:r>
            <a:r>
              <a:rPr lang="en-US" baseline="0" dirty="0" err="1" smtClean="0"/>
              <a:t>mikrovlnne</a:t>
            </a:r>
            <a:r>
              <a:rPr lang="en-US" baseline="0" dirty="0" smtClean="0"/>
              <a:t> </a:t>
            </a:r>
            <a:r>
              <a:rPr lang="en-US" baseline="0" dirty="0" err="1" smtClean="0"/>
              <a:t>pasmo</a:t>
            </a:r>
            <a:r>
              <a:rPr lang="en-US" baseline="0" dirty="0" smtClean="0"/>
              <a:t> </a:t>
            </a:r>
            <a:r>
              <a:rPr lang="en-US" baseline="0" dirty="0" err="1" smtClean="0"/>
              <a:t>na</a:t>
            </a:r>
            <a:r>
              <a:rPr lang="en-US" baseline="0" dirty="0" smtClean="0"/>
              <a:t> </a:t>
            </a:r>
            <a:r>
              <a:rPr lang="en-US" baseline="0" dirty="0" err="1" smtClean="0"/>
              <a:t>hrane</a:t>
            </a:r>
            <a:r>
              <a:rPr lang="en-US" baseline="0" dirty="0" smtClean="0"/>
              <a:t> </a:t>
            </a:r>
            <a:r>
              <a:rPr lang="en-US" baseline="0" dirty="0" err="1" smtClean="0"/>
              <a:t>okolo</a:t>
            </a:r>
            <a:r>
              <a:rPr lang="en-US" baseline="0" dirty="0" smtClean="0"/>
              <a:t> 1 cm.</a:t>
            </a:r>
          </a:p>
          <a:p>
            <a:r>
              <a:rPr lang="en-US" baseline="0" dirty="0" smtClean="0"/>
              <a:t>V tom </a:t>
            </a:r>
            <a:r>
              <a:rPr lang="en-US" baseline="0" dirty="0" err="1" smtClean="0"/>
              <a:t>druhom</a:t>
            </a:r>
            <a:r>
              <a:rPr lang="en-US" baseline="0" dirty="0" smtClean="0"/>
              <a:t> </a:t>
            </a:r>
            <a:r>
              <a:rPr lang="en-US" baseline="0" dirty="0" err="1" smtClean="0"/>
              <a:t>mikrovlnnom</a:t>
            </a:r>
            <a:r>
              <a:rPr lang="en-US" baseline="0" dirty="0" smtClean="0"/>
              <a:t> </a:t>
            </a:r>
            <a:r>
              <a:rPr lang="en-US" baseline="0" dirty="0" err="1" smtClean="0"/>
              <a:t>minime</a:t>
            </a:r>
            <a:r>
              <a:rPr lang="en-US" baseline="0" dirty="0" smtClean="0"/>
              <a:t> </a:t>
            </a:r>
            <a:r>
              <a:rPr lang="en-US" baseline="0" dirty="0" err="1" smtClean="0"/>
              <a:t>pri</a:t>
            </a:r>
            <a:r>
              <a:rPr lang="en-US" baseline="0" dirty="0" smtClean="0"/>
              <a:t> </a:t>
            </a:r>
            <a:r>
              <a:rPr lang="en-US" baseline="0" dirty="0" err="1" smtClean="0"/>
              <a:t>cca</a:t>
            </a:r>
            <a:r>
              <a:rPr lang="en-US" baseline="0" dirty="0" smtClean="0"/>
              <a:t> 1 mm </a:t>
            </a:r>
            <a:r>
              <a:rPr lang="en-US" baseline="0" dirty="0" err="1" smtClean="0"/>
              <a:t>vlnovej</a:t>
            </a:r>
            <a:r>
              <a:rPr lang="en-US" baseline="0" dirty="0" smtClean="0"/>
              <a:t> </a:t>
            </a:r>
            <a:r>
              <a:rPr lang="en-US" baseline="0" dirty="0" err="1" smtClean="0"/>
              <a:t>dlzke</a:t>
            </a:r>
            <a:r>
              <a:rPr lang="en-US" baseline="0" dirty="0" smtClean="0"/>
              <a:t> (</a:t>
            </a:r>
            <a:r>
              <a:rPr lang="en-US" baseline="0" dirty="0" err="1" smtClean="0"/>
              <a:t>prepocitajte</a:t>
            </a:r>
            <a:r>
              <a:rPr lang="en-US" baseline="0" dirty="0" smtClean="0"/>
              <a:t> </a:t>
            </a:r>
            <a:r>
              <a:rPr lang="en-US" baseline="0" dirty="0" err="1" smtClean="0"/>
              <a:t>si</a:t>
            </a:r>
            <a:r>
              <a:rPr lang="en-US" baseline="0" dirty="0" smtClean="0"/>
              <a:t> to </a:t>
            </a:r>
            <a:r>
              <a:rPr lang="en-US" baseline="0" dirty="0" err="1" smtClean="0"/>
              <a:t>na</a:t>
            </a:r>
            <a:r>
              <a:rPr lang="en-US" baseline="0" dirty="0" smtClean="0"/>
              <a:t> GHz) a </a:t>
            </a:r>
            <a:r>
              <a:rPr lang="en-US" baseline="0" dirty="0" err="1" smtClean="0"/>
              <a:t>poriadne</a:t>
            </a:r>
            <a:r>
              <a:rPr lang="en-US" baseline="0" dirty="0" smtClean="0"/>
              <a:t> </a:t>
            </a:r>
            <a:r>
              <a:rPr lang="en-US" baseline="0" dirty="0" err="1" smtClean="0"/>
              <a:t>vysoko</a:t>
            </a:r>
            <a:r>
              <a:rPr lang="en-US" baseline="0" dirty="0" smtClean="0"/>
              <a:t> (co </a:t>
            </a:r>
            <a:r>
              <a:rPr lang="en-US" baseline="0" dirty="0" err="1" smtClean="0"/>
              <a:t>najsuchsie</a:t>
            </a:r>
            <a:r>
              <a:rPr lang="en-US" baseline="0" dirty="0" smtClean="0"/>
              <a:t>) </a:t>
            </a:r>
          </a:p>
          <a:p>
            <a:r>
              <a:rPr lang="en-US" baseline="0" dirty="0" err="1" smtClean="0"/>
              <a:t>pozoruje</a:t>
            </a:r>
            <a:r>
              <a:rPr lang="en-US" baseline="0" dirty="0" smtClean="0"/>
              <a:t> ALMA (Atacama Large </a:t>
            </a:r>
            <a:r>
              <a:rPr lang="en-US" baseline="0" dirty="0" err="1" smtClean="0"/>
              <a:t>Milimeter</a:t>
            </a:r>
            <a:r>
              <a:rPr lang="en-US" baseline="0" dirty="0" smtClean="0"/>
              <a:t>/</a:t>
            </a:r>
            <a:r>
              <a:rPr lang="en-US" baseline="0" dirty="0" err="1" smtClean="0"/>
              <a:t>submilimeter</a:t>
            </a:r>
            <a:r>
              <a:rPr lang="en-US" baseline="0" dirty="0" smtClean="0"/>
              <a:t> Array) ale </a:t>
            </a:r>
            <a:r>
              <a:rPr lang="en-US" baseline="0" dirty="0" err="1" smtClean="0"/>
              <a:t>aj</a:t>
            </a:r>
            <a:r>
              <a:rPr lang="en-US" baseline="0" dirty="0" smtClean="0"/>
              <a:t> </a:t>
            </a:r>
            <a:r>
              <a:rPr lang="en-US" baseline="0" dirty="0" err="1" smtClean="0"/>
              <a:t>teleskopy</a:t>
            </a:r>
            <a:r>
              <a:rPr lang="en-US" baseline="0" dirty="0" smtClean="0"/>
              <a:t> </a:t>
            </a:r>
            <a:r>
              <a:rPr lang="en-US" baseline="0" dirty="0" err="1" smtClean="0"/>
              <a:t>na</a:t>
            </a:r>
            <a:r>
              <a:rPr lang="en-US" baseline="0" dirty="0" smtClean="0"/>
              <a:t> </a:t>
            </a:r>
            <a:r>
              <a:rPr lang="en-US" baseline="0" dirty="0" err="1" smtClean="0"/>
              <a:t>juznom</a:t>
            </a:r>
            <a:r>
              <a:rPr lang="en-US" baseline="0" dirty="0" smtClean="0"/>
              <a:t> pole (South Pole Telescope a )</a:t>
            </a:r>
          </a:p>
          <a:p>
            <a:r>
              <a:rPr lang="en-US" baseline="0" dirty="0" err="1" smtClean="0"/>
              <a:t>Mozno</a:t>
            </a:r>
            <a:r>
              <a:rPr lang="en-US" baseline="0" dirty="0" smtClean="0"/>
              <a:t> </a:t>
            </a:r>
            <a:r>
              <a:rPr lang="en-US" baseline="0" dirty="0" err="1" smtClean="0"/>
              <a:t>aj</a:t>
            </a:r>
            <a:r>
              <a:rPr lang="en-US" baseline="0" dirty="0" smtClean="0"/>
              <a:t> </a:t>
            </a:r>
            <a:r>
              <a:rPr lang="en-US" baseline="0" dirty="0" err="1" smtClean="0"/>
              <a:t>kratky</a:t>
            </a:r>
            <a:r>
              <a:rPr lang="en-US" baseline="0" dirty="0" smtClean="0"/>
              <a:t> </a:t>
            </a:r>
            <a:r>
              <a:rPr lang="en-US" baseline="0" dirty="0" err="1" smtClean="0"/>
              <a:t>komentar</a:t>
            </a:r>
            <a:r>
              <a:rPr lang="en-US" baseline="0" dirty="0" smtClean="0"/>
              <a:t> o </a:t>
            </a:r>
            <a:r>
              <a:rPr lang="en-US" baseline="0" dirty="0" err="1" smtClean="0"/>
              <a:t>presnosti</a:t>
            </a:r>
            <a:r>
              <a:rPr lang="en-US" baseline="0" dirty="0" smtClean="0"/>
              <a:t> </a:t>
            </a:r>
            <a:r>
              <a:rPr lang="en-US" baseline="0" dirty="0" err="1" smtClean="0"/>
              <a:t>reflexnych</a:t>
            </a:r>
            <a:r>
              <a:rPr lang="en-US" baseline="0" dirty="0" smtClean="0"/>
              <a:t> </a:t>
            </a:r>
            <a:r>
              <a:rPr lang="en-US" baseline="0" dirty="0" err="1" smtClean="0"/>
              <a:t>povrchov</a:t>
            </a:r>
            <a:r>
              <a:rPr lang="en-US" baseline="0" dirty="0" smtClean="0"/>
              <a:t> pre </a:t>
            </a:r>
            <a:r>
              <a:rPr lang="en-US" baseline="0" dirty="0" err="1" smtClean="0"/>
              <a:t>rozne</a:t>
            </a:r>
            <a:r>
              <a:rPr lang="en-US" baseline="0" dirty="0" smtClean="0"/>
              <a:t> </a:t>
            </a:r>
            <a:r>
              <a:rPr lang="en-US" baseline="0" dirty="0" err="1" smtClean="0"/>
              <a:t>vlnove</a:t>
            </a:r>
            <a:r>
              <a:rPr lang="en-US" baseline="0" dirty="0" smtClean="0"/>
              <a:t> </a:t>
            </a:r>
            <a:r>
              <a:rPr lang="en-US" baseline="0" dirty="0" err="1" smtClean="0"/>
              <a:t>dlzky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4</a:t>
            </a:fld>
            <a:endParaRPr lang="en-US"/>
          </a:p>
        </p:txBody>
      </p:sp>
    </p:spTree>
    <p:extLst>
      <p:ext uri="{BB962C8B-B14F-4D97-AF65-F5344CB8AC3E}">
        <p14:creationId xmlns:p14="http://schemas.microsoft.com/office/powerpoint/2010/main" val="3631488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Gamma rays bursts</a:t>
            </a:r>
            <a:r>
              <a:rPr lang="en-GB" baseline="0" noProof="0" dirty="0" smtClean="0"/>
              <a:t> observation</a:t>
            </a:r>
            <a:endParaRPr lang="en-GB" noProof="0" dirty="0" smtClean="0"/>
          </a:p>
          <a:p>
            <a:endParaRPr lang="en-GB" noProof="0" dirty="0" smtClean="0"/>
          </a:p>
          <a:p>
            <a:endParaRPr lang="en-GB" noProof="0" dirty="0" smtClean="0"/>
          </a:p>
          <a:p>
            <a:pPr marL="171450" indent="-171450">
              <a:buFont typeface="Arial" panose="020B0604020202020204" pitchFamily="34" charset="0"/>
              <a:buChar char="•"/>
            </a:pPr>
            <a:r>
              <a:rPr lang="en-GB" noProof="0" dirty="0" smtClean="0"/>
              <a:t>VELA  class satellites (1967)</a:t>
            </a:r>
          </a:p>
          <a:p>
            <a:pPr marL="628650" lvl="1" indent="-171450">
              <a:buFont typeface="Arial" panose="020B0604020202020204" pitchFamily="34" charset="0"/>
              <a:buChar char="•"/>
            </a:pPr>
            <a:r>
              <a:rPr lang="en-GB" noProof="0" dirty="0" smtClean="0"/>
              <a:t>at very high orbits (1/3 distance between Earth and Moon)</a:t>
            </a:r>
          </a:p>
          <a:p>
            <a:pPr marL="171450" indent="-171450">
              <a:buFont typeface="Arial" panose="020B0604020202020204" pitchFamily="34" charset="0"/>
              <a:buChar char="•"/>
            </a:pPr>
            <a:r>
              <a:rPr lang="en-GB" noProof="0" dirty="0" smtClean="0"/>
              <a:t>Compton Gamma Ray Observatory</a:t>
            </a:r>
            <a:r>
              <a:rPr lang="en-GB" baseline="0" noProof="0" dirty="0" smtClean="0"/>
              <a:t> (1991)</a:t>
            </a:r>
          </a:p>
          <a:p>
            <a:pPr marL="457200" indent="-457200">
              <a:buFont typeface="Arial" panose="020B0604020202020204" pitchFamily="34" charset="0"/>
              <a:buChar char="•"/>
            </a:pPr>
            <a:r>
              <a:rPr lang="en-GB" sz="2600" baseline="0" noProof="0" dirty="0" smtClean="0"/>
              <a:t> 	 </a:t>
            </a:r>
            <a:r>
              <a:rPr lang="en-GB" sz="2600" noProof="0" dirty="0" smtClean="0"/>
              <a:t>Burst and Transient Source Explorer (BATSE)</a:t>
            </a:r>
          </a:p>
          <a:p>
            <a:pPr marL="914400" lvl="1" indent="-457200">
              <a:buFont typeface="Arial" panose="020B0604020202020204" pitchFamily="34" charset="0"/>
              <a:buChar char="•"/>
            </a:pPr>
            <a:r>
              <a:rPr lang="en-GB" sz="2600" noProof="0" dirty="0" smtClean="0"/>
              <a:t>  together with</a:t>
            </a:r>
            <a:r>
              <a:rPr lang="en-GB" sz="2600" baseline="0" noProof="0" dirty="0" smtClean="0"/>
              <a:t> </a:t>
            </a:r>
            <a:r>
              <a:rPr lang="en-GB" sz="2600" noProof="0" dirty="0" err="1" smtClean="0"/>
              <a:t>BeppoSAX</a:t>
            </a:r>
            <a:r>
              <a:rPr lang="en-GB" sz="2600" noProof="0" dirty="0" smtClean="0"/>
              <a:t> (1996) satellite also optical counterparts observed</a:t>
            </a:r>
          </a:p>
          <a:p>
            <a:pPr marL="457200" indent="-457200">
              <a:buFont typeface="Arial" panose="020B0604020202020204" pitchFamily="34" charset="0"/>
              <a:buChar char="•"/>
            </a:pPr>
            <a:r>
              <a:rPr lang="en-GB" sz="2600" noProof="0" dirty="0" smtClean="0"/>
              <a:t>SWIFT (2004)</a:t>
            </a:r>
          </a:p>
          <a:p>
            <a:pPr marL="9144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noProof="0" dirty="0" smtClean="0"/>
              <a:t> Burst Alert Telescope (BAT)</a:t>
            </a:r>
          </a:p>
          <a:p>
            <a:pPr marL="457200" indent="-457200">
              <a:buFont typeface="Arial" panose="020B0604020202020204" pitchFamily="34" charset="0"/>
              <a:buChar char="•"/>
            </a:pPr>
            <a:r>
              <a:rPr lang="en-GB" sz="2600" noProof="0" dirty="0" smtClean="0"/>
              <a:t>FERMI (2008)</a:t>
            </a:r>
          </a:p>
          <a:p>
            <a:pPr marL="914400" lvl="1" indent="-457200">
              <a:buFont typeface="Arial" panose="020B0604020202020204" pitchFamily="34" charset="0"/>
              <a:buChar char="•"/>
            </a:pPr>
            <a:r>
              <a:rPr lang="en-GB" sz="2600" noProof="0" dirty="0" smtClean="0"/>
              <a:t>  Gamma-Ray Burst Monitor</a:t>
            </a:r>
          </a:p>
          <a:p>
            <a:endParaRPr lang="en-GB" sz="2600" noProof="0" dirty="0" smtClean="0"/>
          </a:p>
          <a:p>
            <a:r>
              <a:rPr lang="en-GB" sz="2600" noProof="0" dirty="0" smtClean="0"/>
              <a:t>Gamma ray bursts</a:t>
            </a:r>
          </a:p>
          <a:p>
            <a:pPr marL="457200" indent="-457200">
              <a:buFont typeface="Arial" panose="020B0604020202020204" pitchFamily="34" charset="0"/>
              <a:buChar char="•"/>
            </a:pPr>
            <a:r>
              <a:rPr lang="en-GB" sz="2600" noProof="0" dirty="0" smtClean="0"/>
              <a:t>close by</a:t>
            </a:r>
            <a:r>
              <a:rPr lang="en-GB" sz="2600" baseline="0" noProof="0" dirty="0" smtClean="0"/>
              <a:t> and far away (z=0.0085 to 8.2)</a:t>
            </a:r>
          </a:p>
          <a:p>
            <a:pPr marL="457200" indent="-457200">
              <a:buFont typeface="Arial" panose="020B0604020202020204" pitchFamily="34" charset="0"/>
              <a:buChar char="•"/>
            </a:pPr>
            <a:r>
              <a:rPr lang="en-GB" sz="2600" baseline="0" noProof="0" dirty="0" smtClean="0"/>
              <a:t>short and long (from </a:t>
            </a:r>
            <a:r>
              <a:rPr lang="en-GB" sz="2600" baseline="0" noProof="0" dirty="0" err="1" smtClean="0"/>
              <a:t>ms</a:t>
            </a:r>
            <a:r>
              <a:rPr lang="en-GB" sz="2600" baseline="0" noProof="0" dirty="0" smtClean="0"/>
              <a:t> to hours)</a:t>
            </a:r>
          </a:p>
          <a:p>
            <a:pPr marL="457200" indent="-457200">
              <a:buFont typeface="Arial" panose="020B0604020202020204" pitchFamily="34" charset="0"/>
              <a:buChar char="•"/>
            </a:pPr>
            <a:r>
              <a:rPr lang="en-GB" sz="2600" baseline="0" noProof="0" dirty="0" smtClean="0"/>
              <a:t>approx. 1 per day</a:t>
            </a:r>
            <a:endParaRPr lang="en-GB" sz="2600" noProof="0"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40</a:t>
            </a:fld>
            <a:endParaRPr lang="en-GB"/>
          </a:p>
        </p:txBody>
      </p:sp>
    </p:spTree>
    <p:extLst>
      <p:ext uri="{BB962C8B-B14F-4D97-AF65-F5344CB8AC3E}">
        <p14:creationId xmlns:p14="http://schemas.microsoft.com/office/powerpoint/2010/main" val="4052254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Gamma ray sources observation</a:t>
            </a:r>
          </a:p>
          <a:p>
            <a:endParaRPr lang="en-GB" noProof="0" dirty="0" smtClean="0"/>
          </a:p>
          <a:p>
            <a:r>
              <a:rPr lang="en-GB" noProof="0" dirty="0" smtClean="0"/>
              <a:t>Compton gamma ray observatory</a:t>
            </a:r>
          </a:p>
          <a:p>
            <a:r>
              <a:rPr lang="en-GB" noProof="0" dirty="0" smtClean="0"/>
              <a:t>launched into eccentric LEO (237 to 768 km) from cargo bay of Atlantis shuttle on April 5, 1991</a:t>
            </a:r>
            <a:r>
              <a:rPr lang="en-GB" baseline="0" noProof="0" dirty="0" smtClean="0"/>
              <a:t>  (destroyed upon entering atmosphere June 4, 2000)</a:t>
            </a:r>
          </a:p>
          <a:p>
            <a:pPr marL="361950" lvl="1" indent="-180975"/>
            <a:r>
              <a:rPr lang="en-GB" sz="2600" noProof="0" dirty="0" smtClean="0"/>
              <a:t>Burst and Transient Source Experiment (BATSE)</a:t>
            </a:r>
          </a:p>
          <a:p>
            <a:pPr marL="361950" lvl="1" indent="-180975"/>
            <a:r>
              <a:rPr lang="en-GB" sz="2600" noProof="0" dirty="0" smtClean="0"/>
              <a:t>Oriented Scintillation Spectrometer Experiment (OSSE)</a:t>
            </a:r>
          </a:p>
          <a:p>
            <a:pPr marL="361950" lvl="1" indent="-180975"/>
            <a:r>
              <a:rPr lang="en-GB" sz="2600" noProof="0" dirty="0" smtClean="0"/>
              <a:t>Imaging Compton Telescope (COMPTEL) </a:t>
            </a:r>
          </a:p>
          <a:p>
            <a:pPr marL="361950" lvl="1" indent="-180975"/>
            <a:r>
              <a:rPr lang="en-GB" sz="2600" noProof="0" dirty="0" smtClean="0"/>
              <a:t>Energetic Gamma Ray Experiment Telescope, (EGRET)</a:t>
            </a:r>
          </a:p>
          <a:p>
            <a:r>
              <a:rPr lang="en-GB" noProof="0" dirty="0" smtClean="0"/>
              <a:t>Fermi Gamma Ray telescope</a:t>
            </a:r>
          </a:p>
          <a:p>
            <a:r>
              <a:rPr lang="en-GB" noProof="0" dirty="0" smtClean="0"/>
              <a:t>launched to LEO June 11, 2008 by Delta 2</a:t>
            </a:r>
          </a:p>
          <a:p>
            <a:pPr lvl="1"/>
            <a:r>
              <a:rPr lang="en-GB" noProof="0" dirty="0" smtClean="0"/>
              <a:t>Large Area Telescope (LAT) </a:t>
            </a:r>
          </a:p>
          <a:p>
            <a:pPr lvl="1"/>
            <a:r>
              <a:rPr lang="en-GB" noProof="0" dirty="0" smtClean="0"/>
              <a:t>Gamma-ray Burst Monitor (GBM) </a:t>
            </a:r>
          </a:p>
          <a:p>
            <a:endParaRPr lang="en-GB" dirty="0" smtClean="0"/>
          </a:p>
          <a:p>
            <a:r>
              <a:rPr lang="en-GB" dirty="0" smtClean="0"/>
              <a:t>Naming this satellites</a:t>
            </a:r>
            <a:r>
              <a:rPr lang="en-GB" baseline="0" dirty="0" smtClean="0"/>
              <a:t> as telescopes is OK, but one have to remember, that these “telescopes” posses much less accurate angular resolution, when compared with optical.</a:t>
            </a:r>
          </a:p>
          <a:p>
            <a:r>
              <a:rPr lang="en-GB" baseline="0" dirty="0" smtClean="0"/>
              <a:t>Angular resolution of LAT for 100 MeV photons is approx. 3 degrees. </a:t>
            </a:r>
            <a:endParaRPr lang="en-GB" dirty="0"/>
          </a:p>
        </p:txBody>
      </p:sp>
      <p:sp>
        <p:nvSpPr>
          <p:cNvPr id="4" name="Slide Number Placeholder 3"/>
          <p:cNvSpPr>
            <a:spLocks noGrp="1"/>
          </p:cNvSpPr>
          <p:nvPr>
            <p:ph type="sldNum" sz="quarter" idx="10"/>
          </p:nvPr>
        </p:nvSpPr>
        <p:spPr/>
        <p:txBody>
          <a:bodyPr/>
          <a:lstStyle/>
          <a:p>
            <a:fld id="{3721E35B-0791-453C-8012-5AA9532F72F5}" type="slidenum">
              <a:rPr lang="en-GB" smtClean="0"/>
              <a:t>42</a:t>
            </a:fld>
            <a:endParaRPr lang="en-GB" dirty="0"/>
          </a:p>
        </p:txBody>
      </p:sp>
    </p:spTree>
    <p:extLst>
      <p:ext uri="{BB962C8B-B14F-4D97-AF65-F5344CB8AC3E}">
        <p14:creationId xmlns:p14="http://schemas.microsoft.com/office/powerpoint/2010/main" val="2902098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Gamma rays in universe</a:t>
            </a:r>
          </a:p>
          <a:p>
            <a:endParaRPr lang="en-GB" noProof="0" dirty="0" smtClean="0"/>
          </a:p>
          <a:p>
            <a:pPr marL="171450" indent="-171450">
              <a:buFont typeface="Arial" panose="020B0604020202020204" pitchFamily="34" charset="0"/>
              <a:buChar char="•"/>
            </a:pPr>
            <a:r>
              <a:rPr lang="en-GB" noProof="0" dirty="0" smtClean="0"/>
              <a:t>observation of whole sky by COMPTEL instrument in galactic coordinates</a:t>
            </a:r>
          </a:p>
          <a:p>
            <a:pPr marL="171450" indent="-171450">
              <a:buFont typeface="Arial" panose="020B0604020202020204" pitchFamily="34" charset="0"/>
              <a:buChar char="•"/>
            </a:pPr>
            <a:r>
              <a:rPr lang="en-GB" noProof="0" dirty="0" smtClean="0"/>
              <a:t>the</a:t>
            </a:r>
            <a:r>
              <a:rPr lang="en-GB" baseline="0" noProof="0" dirty="0" smtClean="0"/>
              <a:t> strongest sources of gamma rays are concentrated into galactic plane, specially near galactic center </a:t>
            </a:r>
          </a:p>
          <a:p>
            <a:pPr marL="171450" indent="-171450">
              <a:buFont typeface="Arial" panose="020B0604020202020204" pitchFamily="34" charset="0"/>
              <a:buChar char="•"/>
            </a:pPr>
            <a:r>
              <a:rPr lang="en-GB" baseline="0" noProof="0" dirty="0" smtClean="0"/>
              <a:t>this is related to relatively small distance of these sources when compared with extra galactic sources</a:t>
            </a:r>
          </a:p>
          <a:p>
            <a:endParaRPr lang="en-GB" baseline="0" noProof="0" dirty="0" smtClean="0"/>
          </a:p>
          <a:p>
            <a:pPr marL="171450" indent="-171450">
              <a:buFont typeface="Arial" panose="020B0604020202020204" pitchFamily="34" charset="0"/>
              <a:buChar char="•"/>
            </a:pPr>
            <a:r>
              <a:rPr lang="en-GB" baseline="0" noProof="0" dirty="0" smtClean="0"/>
              <a:t>gamma telescope Fermi image of one of non periodic, but repetitive flaring  of blazar 3C 279</a:t>
            </a:r>
          </a:p>
          <a:p>
            <a:pPr marL="171450" indent="-171450">
              <a:buFont typeface="Arial" panose="020B0604020202020204" pitchFamily="34" charset="0"/>
              <a:buChar char="•"/>
            </a:pPr>
            <a:r>
              <a:rPr lang="en-GB" baseline="0" noProof="0" dirty="0" smtClean="0"/>
              <a:t>such flares are caused by activity of central black hole of this active galaxy, which is 5 billions LY away from us</a:t>
            </a:r>
          </a:p>
          <a:p>
            <a:pPr marL="171450" indent="-171450">
              <a:buFont typeface="Arial" panose="020B0604020202020204" pitchFamily="34" charset="0"/>
              <a:buChar char="•"/>
            </a:pPr>
            <a:r>
              <a:rPr lang="en-GB" baseline="0" noProof="0" dirty="0" smtClean="0"/>
              <a:t>flare observed on June 17, 2015 (08:17 GMT) caused, that this object became within couple of hours the most luminous gamma source on sky</a:t>
            </a:r>
            <a:endParaRPr lang="en-GB" noProof="0" dirty="0" smtClean="0"/>
          </a:p>
          <a:p>
            <a:pPr marL="171450" indent="-171450">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3721E35B-0791-453C-8012-5AA9532F72F5}" type="slidenum">
              <a:rPr lang="en-GB" smtClean="0"/>
              <a:t>43</a:t>
            </a:fld>
            <a:endParaRPr lang="en-GB" dirty="0"/>
          </a:p>
        </p:txBody>
      </p:sp>
    </p:spTree>
    <p:extLst>
      <p:ext uri="{BB962C8B-B14F-4D97-AF65-F5344CB8AC3E}">
        <p14:creationId xmlns:p14="http://schemas.microsoft.com/office/powerpoint/2010/main" val="2563008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21E35B-0791-453C-8012-5AA9532F72F5}" type="slidenum">
              <a:rPr lang="en-GB" smtClean="0"/>
              <a:t>44</a:t>
            </a:fld>
            <a:endParaRPr lang="en-GB" dirty="0"/>
          </a:p>
        </p:txBody>
      </p:sp>
    </p:spTree>
    <p:extLst>
      <p:ext uri="{BB962C8B-B14F-4D97-AF65-F5344CB8AC3E}">
        <p14:creationId xmlns:p14="http://schemas.microsoft.com/office/powerpoint/2010/main" val="2902098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21E35B-0791-453C-8012-5AA9532F72F5}" type="slidenum">
              <a:rPr lang="en-GB" smtClean="0"/>
              <a:t>45</a:t>
            </a:fld>
            <a:endParaRPr lang="en-GB" dirty="0"/>
          </a:p>
        </p:txBody>
      </p:sp>
    </p:spTree>
    <p:extLst>
      <p:ext uri="{BB962C8B-B14F-4D97-AF65-F5344CB8AC3E}">
        <p14:creationId xmlns:p14="http://schemas.microsoft.com/office/powerpoint/2010/main" val="2902098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Universe observation outside of optical window</a:t>
            </a:r>
          </a:p>
          <a:p>
            <a:r>
              <a:rPr lang="en-GB" noProof="0" dirty="0" smtClean="0"/>
              <a:t>Cosmic microwave</a:t>
            </a:r>
            <a:r>
              <a:rPr lang="en-GB" baseline="0" noProof="0" dirty="0" smtClean="0"/>
              <a:t> background</a:t>
            </a:r>
          </a:p>
          <a:p>
            <a:endParaRPr lang="en-GB"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the most precise information about early universe are derived from CMB observations, discovered by </a:t>
            </a:r>
            <a:r>
              <a:rPr lang="en-GB" noProof="0" dirty="0" smtClean="0"/>
              <a:t>A. </a:t>
            </a:r>
            <a:r>
              <a:rPr lang="en-GB" noProof="0" dirty="0" err="1" smtClean="0"/>
              <a:t>Penziasom</a:t>
            </a:r>
            <a:r>
              <a:rPr lang="en-GB" noProof="0" dirty="0" smtClean="0"/>
              <a:t> a  R. </a:t>
            </a:r>
            <a:r>
              <a:rPr lang="en-GB" noProof="0" dirty="0" err="1" smtClean="0"/>
              <a:t>Wilsonom</a:t>
            </a:r>
            <a:r>
              <a:rPr lang="en-GB" noProof="0" dirty="0" smtClean="0"/>
              <a:t> in</a:t>
            </a:r>
            <a:r>
              <a:rPr lang="en-GB" baseline="0" noProof="0" dirty="0" smtClean="0"/>
              <a:t> </a:t>
            </a:r>
            <a:r>
              <a:rPr lang="en-GB" noProof="0" dirty="0" smtClean="0"/>
              <a:t>1964</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For</a:t>
            </a:r>
            <a:r>
              <a:rPr lang="en-GB" baseline="0" noProof="0" dirty="0" smtClean="0"/>
              <a:t> this purpose several space observatories have been launched and utilised</a:t>
            </a:r>
          </a:p>
          <a:p>
            <a:pPr lvl="1"/>
            <a:r>
              <a:rPr lang="en-GB" noProof="0" dirty="0" err="1" smtClean="0"/>
              <a:t>Relikt</a:t>
            </a:r>
            <a:r>
              <a:rPr lang="en-GB" baseline="0" noProof="0" dirty="0" smtClean="0"/>
              <a:t> – 1  (1983)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noProof="0" dirty="0" smtClean="0"/>
              <a:t>Cosmic Background Explorer (1992)</a:t>
            </a:r>
          </a:p>
          <a:p>
            <a:pPr lvl="1"/>
            <a:r>
              <a:rPr lang="en-GB" noProof="0" dirty="0" smtClean="0"/>
              <a:t>Wilkinson Microwave Anisotropy Probe (2003)</a:t>
            </a:r>
          </a:p>
          <a:p>
            <a:pPr lvl="1"/>
            <a:r>
              <a:rPr lang="en-GB" noProof="0" dirty="0" smtClean="0"/>
              <a:t>probe Planck (2009)</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46</a:t>
            </a:fld>
            <a:endParaRPr lang="en-GB"/>
          </a:p>
        </p:txBody>
      </p:sp>
    </p:spTree>
    <p:extLst>
      <p:ext uri="{BB962C8B-B14F-4D97-AF65-F5344CB8AC3E}">
        <p14:creationId xmlns:p14="http://schemas.microsoft.com/office/powerpoint/2010/main" val="3796984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47</a:t>
            </a:fld>
            <a:endParaRPr lang="en-GB"/>
          </a:p>
        </p:txBody>
      </p:sp>
    </p:spTree>
    <p:extLst>
      <p:ext uri="{BB962C8B-B14F-4D97-AF65-F5344CB8AC3E}">
        <p14:creationId xmlns:p14="http://schemas.microsoft.com/office/powerpoint/2010/main" val="3796984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Aka </a:t>
            </a:r>
            <a:r>
              <a:rPr lang="en-GB" noProof="0" dirty="0" err="1" smtClean="0"/>
              <a:t>uzka</a:t>
            </a:r>
            <a:r>
              <a:rPr lang="en-GB" noProof="0" dirty="0" smtClean="0"/>
              <a:t> je </a:t>
            </a:r>
            <a:r>
              <a:rPr lang="en-GB" noProof="0" dirty="0" err="1" smtClean="0"/>
              <a:t>hrana</a:t>
            </a:r>
            <a:r>
              <a:rPr lang="en-GB" noProof="0" dirty="0" smtClean="0"/>
              <a:t> </a:t>
            </a:r>
            <a:r>
              <a:rPr lang="en-GB" noProof="0" dirty="0" err="1" smtClean="0"/>
              <a:t>medzi</a:t>
            </a:r>
            <a:r>
              <a:rPr lang="en-GB" noProof="0" dirty="0" smtClean="0"/>
              <a:t> </a:t>
            </a:r>
            <a:r>
              <a:rPr lang="en-GB" noProof="0" dirty="0" err="1" smtClean="0"/>
              <a:t>objavom</a:t>
            </a:r>
            <a:r>
              <a:rPr lang="en-GB" noProof="0" dirty="0" smtClean="0"/>
              <a:t> a </a:t>
            </a:r>
            <a:r>
              <a:rPr lang="en-GB" noProof="0" dirty="0" err="1" smtClean="0"/>
              <a:t>hanbou</a:t>
            </a:r>
            <a:r>
              <a:rPr lang="en-GB" noProof="0" dirty="0" smtClean="0"/>
              <a:t> (</a:t>
            </a:r>
            <a:r>
              <a:rPr lang="en-GB" noProof="0" dirty="0" err="1" smtClean="0"/>
              <a:t>priklad</a:t>
            </a:r>
            <a:r>
              <a:rPr lang="en-GB" baseline="0" noProof="0" dirty="0" smtClean="0"/>
              <a:t> </a:t>
            </a:r>
            <a:r>
              <a:rPr lang="en-GB" baseline="0" noProof="0" dirty="0" err="1" smtClean="0"/>
              <a:t>nadsvetelnej</a:t>
            </a:r>
            <a:r>
              <a:rPr lang="en-GB" baseline="0" noProof="0" dirty="0" smtClean="0"/>
              <a:t> </a:t>
            </a:r>
            <a:r>
              <a:rPr lang="en-GB" baseline="0" noProof="0" dirty="0" err="1" smtClean="0"/>
              <a:t>rychlosti</a:t>
            </a:r>
            <a:r>
              <a:rPr lang="en-GB" baseline="0" noProof="0" dirty="0" smtClean="0"/>
              <a:t> </a:t>
            </a:r>
            <a:r>
              <a:rPr lang="en-GB" baseline="0" noProof="0" dirty="0" err="1" smtClean="0"/>
              <a:t>neutrin</a:t>
            </a:r>
            <a:r>
              <a:rPr lang="en-GB" baseline="0" noProof="0" dirty="0" smtClean="0"/>
              <a:t>, OPERA)</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48</a:t>
            </a:fld>
            <a:endParaRPr lang="en-GB"/>
          </a:p>
        </p:txBody>
      </p:sp>
    </p:spTree>
    <p:extLst>
      <p:ext uri="{BB962C8B-B14F-4D97-AF65-F5344CB8AC3E}">
        <p14:creationId xmlns:p14="http://schemas.microsoft.com/office/powerpoint/2010/main" val="3796984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ale </a:t>
            </a:r>
            <a:r>
              <a:rPr lang="en-GB" noProof="0" dirty="0" err="1" smtClean="0"/>
              <a:t>len</a:t>
            </a:r>
            <a:r>
              <a:rPr lang="en-GB" noProof="0" dirty="0" smtClean="0"/>
              <a:t> v </a:t>
            </a:r>
            <a:r>
              <a:rPr lang="en-GB" noProof="0" dirty="0" err="1" smtClean="0"/>
              <a:t>zmysle</a:t>
            </a:r>
            <a:r>
              <a:rPr lang="en-GB" noProof="0" dirty="0" smtClean="0"/>
              <a:t> </a:t>
            </a:r>
            <a:r>
              <a:rPr lang="en-GB" noProof="0" dirty="0" err="1" smtClean="0"/>
              <a:t>sucasne</a:t>
            </a:r>
            <a:r>
              <a:rPr lang="en-GB" noProof="0" dirty="0" smtClean="0"/>
              <a:t> </a:t>
            </a:r>
            <a:r>
              <a:rPr lang="en-GB" noProof="0" dirty="0" err="1" smtClean="0"/>
              <a:t>akceptovaneho</a:t>
            </a:r>
            <a:r>
              <a:rPr lang="en-GB" noProof="0" dirty="0" smtClean="0"/>
              <a:t> </a:t>
            </a:r>
            <a:r>
              <a:rPr lang="en-GB" noProof="0" dirty="0" err="1" smtClean="0"/>
              <a:t>kozmologickeho</a:t>
            </a:r>
            <a:r>
              <a:rPr lang="en-GB" baseline="0" noProof="0" dirty="0" smtClean="0"/>
              <a:t> </a:t>
            </a:r>
            <a:r>
              <a:rPr lang="en-GB" noProof="0" dirty="0" err="1" smtClean="0"/>
              <a:t>modelu</a:t>
            </a:r>
            <a:r>
              <a:rPr lang="en-GB" noProof="0" dirty="0" smtClean="0"/>
              <a:t> (L-</a:t>
            </a:r>
            <a:r>
              <a:rPr lang="en-GB" noProof="0" dirty="0" err="1" smtClean="0"/>
              <a:t>CDM</a:t>
            </a:r>
            <a:r>
              <a:rPr lang="en-GB"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49</a:t>
            </a:fld>
            <a:endParaRPr lang="en-GB"/>
          </a:p>
        </p:txBody>
      </p:sp>
    </p:spTree>
    <p:extLst>
      <p:ext uri="{BB962C8B-B14F-4D97-AF65-F5344CB8AC3E}">
        <p14:creationId xmlns:p14="http://schemas.microsoft.com/office/powerpoint/2010/main" val="3796984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Basic research in space</a:t>
            </a:r>
          </a:p>
          <a:p>
            <a:r>
              <a:rPr lang="en-GB" noProof="0" dirty="0" smtClean="0"/>
              <a:t>Why</a:t>
            </a:r>
          </a:p>
          <a:p>
            <a:endParaRPr lang="en-GB" noProof="0" dirty="0" smtClean="0"/>
          </a:p>
          <a:p>
            <a:pPr marL="171450" indent="-171450">
              <a:buFont typeface="Arial" panose="020B0604020202020204" pitchFamily="34" charset="0"/>
              <a:buChar char="•"/>
            </a:pPr>
            <a:r>
              <a:rPr lang="en-GB" noProof="0" dirty="0" smtClean="0"/>
              <a:t>very weak forces (</a:t>
            </a:r>
            <a:r>
              <a:rPr lang="en-GB" sz="1200" kern="1200" dirty="0" smtClean="0">
                <a:solidFill>
                  <a:schemeClr val="tx1"/>
                </a:solidFill>
                <a:effectLst/>
                <a:latin typeface="+mn-lt"/>
                <a:ea typeface="+mn-ea"/>
                <a:cs typeface="+mn-cs"/>
              </a:rPr>
              <a:t>effects</a:t>
            </a:r>
            <a:r>
              <a:rPr lang="en-GB" noProof="0" dirty="0" smtClean="0"/>
              <a:t>) often can’t be measured in strong Earth gravitational field</a:t>
            </a:r>
            <a:r>
              <a:rPr lang="en-GB" baseline="0" noProof="0" dirty="0" smtClean="0"/>
              <a:t> </a:t>
            </a:r>
          </a:p>
          <a:p>
            <a:pPr marL="171450" indent="-171450">
              <a:buFont typeface="Arial" panose="020B0604020202020204" pitchFamily="34" charset="0"/>
              <a:buChar char="•"/>
            </a:pPr>
            <a:r>
              <a:rPr lang="en-GB" baseline="0" noProof="0" dirty="0" smtClean="0"/>
              <a:t>gravity is the weakest basic interaction and many of features could be measured only in space</a:t>
            </a:r>
          </a:p>
          <a:p>
            <a:pPr marL="171450" indent="-171450">
              <a:buFont typeface="Arial" panose="020B0604020202020204" pitchFamily="34" charset="0"/>
              <a:buChar char="•"/>
            </a:pPr>
            <a:r>
              <a:rPr lang="en-GB" baseline="0" noProof="0" dirty="0" smtClean="0"/>
              <a:t>natural vacuum of space allows to perform measurements without a need to run vibrating vacuum pumps</a:t>
            </a:r>
          </a:p>
          <a:p>
            <a:pPr marL="171450" indent="-171450">
              <a:buFont typeface="Arial" panose="020B0604020202020204" pitchFamily="34" charset="0"/>
              <a:buChar char="•"/>
            </a:pPr>
            <a:r>
              <a:rPr lang="en-GB" noProof="0" dirty="0" smtClean="0"/>
              <a:t>some measurements require very large distances between parts of the system, for which there might not be enough room on Earth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observed entities can’t reach Earth surface with unaltered properties</a:t>
            </a:r>
          </a:p>
          <a:p>
            <a:endParaRPr lang="en-GB" noProof="0" dirty="0" smtClean="0"/>
          </a:p>
          <a:p>
            <a:r>
              <a:rPr lang="en-GB" noProof="0" dirty="0" smtClean="0"/>
              <a:t>Visualization of future gravitational waves detector (LISA) </a:t>
            </a:r>
            <a:r>
              <a:rPr lang="en-GB" baseline="0" noProof="0" dirty="0" smtClean="0"/>
              <a:t>, those individual parts (three individual spacecraft's) have to be separated by vast distances. </a:t>
            </a:r>
            <a:endParaRPr lang="en-GB" noProof="0" dirty="0" smtClean="0"/>
          </a:p>
          <a:p>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50</a:t>
            </a:fld>
            <a:endParaRPr lang="en-GB" dirty="0"/>
          </a:p>
        </p:txBody>
      </p:sp>
    </p:spTree>
    <p:extLst>
      <p:ext uri="{BB962C8B-B14F-4D97-AF65-F5344CB8AC3E}">
        <p14:creationId xmlns:p14="http://schemas.microsoft.com/office/powerpoint/2010/main" val="1552911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Importance (significance) of optical space telescopes</a:t>
            </a:r>
          </a:p>
          <a:p>
            <a:endParaRPr lang="en-GB" noProof="0" dirty="0" smtClean="0"/>
          </a:p>
          <a:p>
            <a:r>
              <a:rPr lang="en-GB" noProof="0" dirty="0" smtClean="0"/>
              <a:t>optical space telescopes</a:t>
            </a:r>
          </a:p>
          <a:p>
            <a:pPr marL="171450" indent="-171450">
              <a:buFont typeface="Arial" panose="020B0604020202020204" pitchFamily="34" charset="0"/>
              <a:buChar char="•"/>
            </a:pPr>
            <a:r>
              <a:rPr lang="en-GB" noProof="0" dirty="0" smtClean="0"/>
              <a:t>posses</a:t>
            </a:r>
            <a:r>
              <a:rPr lang="en-GB" baseline="0" noProof="0" dirty="0" smtClean="0"/>
              <a:t> high stability, i.e. exposition times could be very high and high sensitivity to image very week objects could be </a:t>
            </a:r>
            <a:r>
              <a:rPr lang="en-GB" sz="1200" b="0" i="0" kern="1200" noProof="0" dirty="0" smtClean="0">
                <a:solidFill>
                  <a:schemeClr val="tx1"/>
                </a:solidFill>
                <a:effectLst/>
                <a:latin typeface="+mn-lt"/>
                <a:ea typeface="+mn-ea"/>
                <a:cs typeface="+mn-cs"/>
              </a:rPr>
              <a:t>acquired </a:t>
            </a:r>
            <a:r>
              <a:rPr lang="en-GB" baseline="0" noProof="0" dirty="0" smtClean="0"/>
              <a:t>using smaller primary mirror</a:t>
            </a:r>
          </a:p>
          <a:p>
            <a:pPr marL="171450" indent="-171450">
              <a:buFont typeface="Arial" panose="020B0604020202020204" pitchFamily="34" charset="0"/>
              <a:buChar char="•"/>
            </a:pPr>
            <a:r>
              <a:rPr lang="en-GB" baseline="0" noProof="0" dirty="0" smtClean="0"/>
              <a:t>allows observation at the edges of optical spectrum (infrared and ultraviolet), which are absorbed (mostly my moisture) in atmosphere</a:t>
            </a:r>
          </a:p>
          <a:p>
            <a:pPr marL="171450" indent="-171450">
              <a:buFont typeface="Arial" panose="020B0604020202020204" pitchFamily="34" charset="0"/>
              <a:buChar char="•"/>
            </a:pPr>
            <a:r>
              <a:rPr lang="en-GB" baseline="0" noProof="0" dirty="0" smtClean="0"/>
              <a:t>to remove atmospheric wobble Earth telescopes could be equipped by adaptable optics with laser created artificial reference star</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a:t>
            </a:fld>
            <a:endParaRPr lang="en-GB" dirty="0"/>
          </a:p>
        </p:txBody>
      </p:sp>
    </p:spTree>
    <p:extLst>
      <p:ext uri="{BB962C8B-B14F-4D97-AF65-F5344CB8AC3E}">
        <p14:creationId xmlns:p14="http://schemas.microsoft.com/office/powerpoint/2010/main" val="2825191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do 10</a:t>
            </a:r>
            <a:r>
              <a:rPr lang="en-US" dirty="0" smtClean="0"/>
              <a:t>^</a:t>
            </a:r>
            <a:r>
              <a:rPr lang="sk-SK" dirty="0" smtClean="0"/>
              <a:t>10</a:t>
            </a:r>
            <a:r>
              <a:rPr lang="en-US" dirty="0" smtClean="0"/>
              <a:t> eV </a:t>
            </a:r>
            <a:r>
              <a:rPr lang="en-US" dirty="0" err="1" smtClean="0"/>
              <a:t>povod</a:t>
            </a:r>
            <a:r>
              <a:rPr lang="en-US" dirty="0" smtClean="0"/>
              <a:t> v </a:t>
            </a:r>
            <a:r>
              <a:rPr lang="en-US" dirty="0" err="1" smtClean="0"/>
              <a:t>Slnecnej</a:t>
            </a:r>
            <a:r>
              <a:rPr lang="en-US" dirty="0" smtClean="0"/>
              <a:t> </a:t>
            </a:r>
            <a:r>
              <a:rPr lang="en-US" dirty="0" err="1" smtClean="0"/>
              <a:t>sustave</a:t>
            </a:r>
            <a:endParaRPr lang="en-US" dirty="0" smtClean="0"/>
          </a:p>
          <a:p>
            <a:r>
              <a:rPr lang="en-US" dirty="0" smtClean="0"/>
              <a:t>do 10^15 eV</a:t>
            </a:r>
            <a:r>
              <a:rPr lang="en-US" baseline="0" dirty="0" smtClean="0"/>
              <a:t> </a:t>
            </a:r>
            <a:r>
              <a:rPr lang="en-US" baseline="0" dirty="0" err="1" smtClean="0"/>
              <a:t>galakticke</a:t>
            </a:r>
            <a:r>
              <a:rPr lang="en-US" baseline="0" dirty="0" smtClean="0"/>
              <a:t> </a:t>
            </a:r>
            <a:r>
              <a:rPr lang="en-US" baseline="0" dirty="0" err="1" smtClean="0"/>
              <a:t>zdroje</a:t>
            </a:r>
            <a:endParaRPr lang="en-US" baseline="0" dirty="0" smtClean="0"/>
          </a:p>
          <a:p>
            <a:r>
              <a:rPr lang="en-US" baseline="0" dirty="0" err="1" smtClean="0"/>
              <a:t>nad</a:t>
            </a:r>
            <a:r>
              <a:rPr lang="en-US" baseline="0" dirty="0" smtClean="0"/>
              <a:t> 10^15 eV, </a:t>
            </a:r>
            <a:r>
              <a:rPr lang="en-US" baseline="0" dirty="0" err="1" smtClean="0"/>
              <a:t>pozorovane</a:t>
            </a:r>
            <a:r>
              <a:rPr lang="en-US" baseline="0" dirty="0" smtClean="0"/>
              <a:t> </a:t>
            </a:r>
            <a:r>
              <a:rPr lang="en-US" baseline="0" dirty="0" err="1" smtClean="0"/>
              <a:t>az</a:t>
            </a:r>
            <a:r>
              <a:rPr lang="en-US" baseline="0" dirty="0" smtClean="0"/>
              <a:t> </a:t>
            </a:r>
            <a:r>
              <a:rPr lang="en-US" baseline="0" dirty="0" err="1" smtClean="0"/>
              <a:t>po</a:t>
            </a:r>
            <a:r>
              <a:rPr lang="en-US" baseline="0" dirty="0" smtClean="0"/>
              <a:t> </a:t>
            </a:r>
            <a:r>
              <a:rPr lang="en-US" baseline="0" dirty="0" err="1" smtClean="0"/>
              <a:t>3x10^20</a:t>
            </a:r>
            <a:r>
              <a:rPr lang="en-US" baseline="0" dirty="0" smtClean="0"/>
              <a:t> eV</a:t>
            </a:r>
          </a:p>
          <a:p>
            <a:r>
              <a:rPr lang="en-US" sz="1200" b="1" i="0" kern="1200" dirty="0" smtClean="0">
                <a:solidFill>
                  <a:schemeClr val="tx1"/>
                </a:solidFill>
                <a:effectLst/>
                <a:latin typeface="+mn-lt"/>
                <a:ea typeface="+mn-ea"/>
                <a:cs typeface="+mn-cs"/>
              </a:rPr>
              <a:t>Greisen–</a:t>
            </a:r>
            <a:r>
              <a:rPr lang="en-US" sz="1200" b="1" i="0" kern="1200" dirty="0" err="1" smtClean="0">
                <a:solidFill>
                  <a:schemeClr val="tx1"/>
                </a:solidFill>
                <a:effectLst/>
                <a:latin typeface="+mn-lt"/>
                <a:ea typeface="+mn-ea"/>
                <a:cs typeface="+mn-cs"/>
              </a:rPr>
              <a:t>Zatsepin</a:t>
            </a:r>
            <a:r>
              <a:rPr lang="en-US" sz="1200" b="1" i="0" kern="1200" dirty="0" smtClean="0">
                <a:solidFill>
                  <a:schemeClr val="tx1"/>
                </a:solidFill>
                <a:effectLst/>
                <a:latin typeface="+mn-lt"/>
                <a:ea typeface="+mn-ea"/>
                <a:cs typeface="+mn-cs"/>
              </a:rPr>
              <a:t>–</a:t>
            </a:r>
            <a:r>
              <a:rPr lang="en-US" sz="1200" b="1" i="0" kern="1200" dirty="0" err="1" smtClean="0">
                <a:solidFill>
                  <a:schemeClr val="tx1"/>
                </a:solidFill>
                <a:effectLst/>
                <a:latin typeface="+mn-lt"/>
                <a:ea typeface="+mn-ea"/>
                <a:cs typeface="+mn-cs"/>
              </a:rPr>
              <a:t>Kuzmin</a:t>
            </a:r>
            <a:r>
              <a:rPr lang="en-US" sz="1200" b="1" i="0" kern="1200" dirty="0" smtClean="0">
                <a:solidFill>
                  <a:schemeClr val="tx1"/>
                </a:solidFill>
                <a:effectLst/>
                <a:latin typeface="+mn-lt"/>
                <a:ea typeface="+mn-ea"/>
                <a:cs typeface="+mn-cs"/>
              </a:rPr>
              <a:t> limit</a:t>
            </a:r>
            <a:r>
              <a:rPr lang="en-US" sz="1200" b="0"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GZK</a:t>
            </a:r>
            <a:r>
              <a:rPr lang="en-US" sz="1200" b="1" i="0" kern="1200" dirty="0" smtClean="0">
                <a:solidFill>
                  <a:schemeClr val="tx1"/>
                </a:solidFill>
                <a:effectLst/>
                <a:latin typeface="+mn-lt"/>
                <a:ea typeface="+mn-ea"/>
                <a:cs typeface="+mn-cs"/>
              </a:rPr>
              <a:t> limit</a:t>
            </a:r>
            <a:r>
              <a:rPr lang="en-US" sz="1200" b="0" i="0" kern="1200" dirty="0" smtClean="0">
                <a:solidFill>
                  <a:schemeClr val="tx1"/>
                </a:solidFill>
                <a:effectLst/>
                <a:latin typeface="+mn-lt"/>
                <a:ea typeface="+mn-ea"/>
                <a:cs typeface="+mn-cs"/>
              </a:rPr>
              <a:t>) is a theoretical upper limit on the energy of </a:t>
            </a:r>
            <a:r>
              <a:rPr lang="en-US" sz="1200" b="0" i="0" u="none" strike="noStrike" kern="1200" dirty="0" smtClean="0">
                <a:solidFill>
                  <a:schemeClr val="tx1"/>
                </a:solidFill>
                <a:effectLst/>
                <a:latin typeface="+mn-lt"/>
                <a:ea typeface="+mn-ea"/>
                <a:cs typeface="+mn-cs"/>
                <a:hlinkClick r:id="rId3" tooltip="Cosmic ray"/>
              </a:rPr>
              <a:t>cosmic ray</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Proton"/>
              </a:rPr>
              <a:t>protons</a:t>
            </a:r>
            <a:r>
              <a:rPr lang="en-US" sz="1200" b="0" i="0" kern="1200" dirty="0" smtClean="0">
                <a:solidFill>
                  <a:schemeClr val="tx1"/>
                </a:solidFill>
                <a:effectLst/>
                <a:latin typeface="+mn-lt"/>
                <a:ea typeface="+mn-ea"/>
                <a:cs typeface="+mn-cs"/>
              </a:rPr>
              <a:t> traveling from other galaxies through the intergalactic medium to our galaxy. The limit is 5×10</a:t>
            </a:r>
            <a:r>
              <a:rPr lang="en-US" sz="1200" b="0" i="0" kern="1200" baseline="30000" dirty="0" smtClean="0">
                <a:solidFill>
                  <a:schemeClr val="tx1"/>
                </a:solidFill>
                <a:effectLst/>
                <a:latin typeface="+mn-lt"/>
                <a:ea typeface="+mn-ea"/>
                <a:cs typeface="+mn-cs"/>
              </a:rPr>
              <a:t>19</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Electronvolt"/>
              </a:rPr>
              <a:t>eV</a:t>
            </a:r>
            <a:r>
              <a:rPr lang="en-US" sz="1200" b="0" i="0" kern="1200" dirty="0" smtClean="0">
                <a:solidFill>
                  <a:schemeClr val="tx1"/>
                </a:solidFill>
                <a:effectLst/>
                <a:latin typeface="+mn-lt"/>
                <a:ea typeface="+mn-ea"/>
                <a:cs typeface="+mn-cs"/>
              </a:rPr>
              <a:t>, or about 8 </a:t>
            </a:r>
            <a:r>
              <a:rPr lang="en-US" sz="1200" b="0" i="0" u="none" strike="noStrike" kern="1200" dirty="0" smtClean="0">
                <a:solidFill>
                  <a:schemeClr val="tx1"/>
                </a:solidFill>
                <a:effectLst/>
                <a:latin typeface="+mn-lt"/>
                <a:ea typeface="+mn-ea"/>
                <a:cs typeface="+mn-cs"/>
                <a:hlinkClick r:id="rId6" tooltip="Joule"/>
              </a:rPr>
              <a:t>joules</a:t>
            </a:r>
            <a:r>
              <a:rPr lang="en-US" sz="1200" b="0" i="0" kern="1200" dirty="0" smtClean="0">
                <a:solidFill>
                  <a:schemeClr val="tx1"/>
                </a:solidFill>
                <a:effectLst/>
                <a:latin typeface="+mn-lt"/>
                <a:ea typeface="+mn-ea"/>
                <a:cs typeface="+mn-cs"/>
              </a:rPr>
              <a:t>. The limit is set by slowing-interactions of the protons with the </a:t>
            </a:r>
            <a:r>
              <a:rPr lang="en-US" sz="1200" b="0" i="0" u="none" strike="noStrike" kern="1200" dirty="0" smtClean="0">
                <a:solidFill>
                  <a:schemeClr val="tx1"/>
                </a:solidFill>
                <a:effectLst/>
                <a:latin typeface="+mn-lt"/>
                <a:ea typeface="+mn-ea"/>
                <a:cs typeface="+mn-cs"/>
                <a:hlinkClick r:id="rId7" tooltip="Cosmic microwave background radiation"/>
              </a:rPr>
              <a:t>microwave background radiation</a:t>
            </a:r>
            <a:r>
              <a:rPr lang="en-US" sz="1200" b="0" i="0" kern="1200" dirty="0" smtClean="0">
                <a:solidFill>
                  <a:schemeClr val="tx1"/>
                </a:solidFill>
                <a:effectLst/>
                <a:latin typeface="+mn-lt"/>
                <a:ea typeface="+mn-ea"/>
                <a:cs typeface="+mn-cs"/>
              </a:rPr>
              <a:t> over long distances (~160 million light-years). </a:t>
            </a:r>
            <a:endParaRPr lang="en-US" baseline="0" dirty="0" smtClean="0"/>
          </a:p>
          <a:p>
            <a:r>
              <a:rPr lang="en-GB" dirty="0" smtClean="0"/>
              <a:t>Basic research in space</a:t>
            </a:r>
          </a:p>
          <a:p>
            <a:r>
              <a:rPr lang="en-GB" dirty="0" smtClean="0"/>
              <a:t>Alpha Magnetic Spectrometer  (AMS-1 </a:t>
            </a:r>
            <a:r>
              <a:rPr lang="en-GB" dirty="0" err="1" smtClean="0"/>
              <a:t>letel</a:t>
            </a:r>
            <a:r>
              <a:rPr lang="en-GB" dirty="0" smtClean="0"/>
              <a:t> </a:t>
            </a:r>
            <a:r>
              <a:rPr lang="en-GB" dirty="0" err="1" smtClean="0"/>
              <a:t>na</a:t>
            </a:r>
            <a:r>
              <a:rPr lang="en-GB" dirty="0" smtClean="0"/>
              <a:t> </a:t>
            </a:r>
            <a:r>
              <a:rPr lang="en-GB" dirty="0" err="1" smtClean="0"/>
              <a:t>STS</a:t>
            </a:r>
            <a:r>
              <a:rPr lang="en-GB" dirty="0" smtClean="0"/>
              <a:t>-91, 2–12 June 1998, Discovery )</a:t>
            </a:r>
          </a:p>
          <a:p>
            <a:pPr marL="171450" indent="-171450">
              <a:buFont typeface="Arial" panose="020B0604020202020204" pitchFamily="34" charset="0"/>
              <a:buChar char="•"/>
            </a:pPr>
            <a:r>
              <a:rPr lang="en-GB" dirty="0" smtClean="0"/>
              <a:t>elementary particles detector in space</a:t>
            </a:r>
          </a:p>
          <a:p>
            <a:pPr marL="628650" lvl="1" indent="-171450">
              <a:buFont typeface="Arial" panose="020B0604020202020204" pitchFamily="34" charset="0"/>
              <a:buChar char="•"/>
            </a:pPr>
            <a:r>
              <a:rPr lang="en-GB" dirty="0" smtClean="0"/>
              <a:t>important measurement of primary electron/positron ratio</a:t>
            </a:r>
          </a:p>
          <a:p>
            <a:pPr marL="628650" lvl="1" indent="-171450">
              <a:buFont typeface="Arial" panose="020B0604020202020204" pitchFamily="34" charset="0"/>
              <a:buChar char="•"/>
            </a:pPr>
            <a:r>
              <a:rPr lang="en-GB" dirty="0" smtClean="0"/>
              <a:t>dark matter</a:t>
            </a:r>
            <a:r>
              <a:rPr lang="en-GB" baseline="0" dirty="0" smtClean="0"/>
              <a:t> </a:t>
            </a:r>
            <a:r>
              <a:rPr lang="en-GB" dirty="0" smtClean="0"/>
              <a:t>search</a:t>
            </a:r>
          </a:p>
          <a:p>
            <a:endParaRPr lang="en-GB"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51</a:t>
            </a:fld>
            <a:endParaRPr lang="en-GB" dirty="0"/>
          </a:p>
        </p:txBody>
      </p:sp>
    </p:spTree>
    <p:extLst>
      <p:ext uri="{BB962C8B-B14F-4D97-AF65-F5344CB8AC3E}">
        <p14:creationId xmlns:p14="http://schemas.microsoft.com/office/powerpoint/2010/main" val="4273208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Basic research in space</a:t>
            </a:r>
          </a:p>
          <a:p>
            <a:r>
              <a:rPr lang="en-GB" noProof="0" dirty="0" smtClean="0"/>
              <a:t>Equivalence principle verification</a:t>
            </a:r>
          </a:p>
          <a:p>
            <a:endParaRPr lang="en-GB" noProof="0" dirty="0" smtClean="0"/>
          </a:p>
          <a:p>
            <a:r>
              <a:rPr lang="en-GB" noProof="0" dirty="0" smtClean="0"/>
              <a:t>General</a:t>
            </a:r>
            <a:r>
              <a:rPr lang="en-GB" baseline="0" noProof="0" dirty="0" smtClean="0"/>
              <a:t> relativity, as yet our best theory of gravitational interaction </a:t>
            </a:r>
          </a:p>
          <a:p>
            <a:pPr marL="171450" indent="-171450">
              <a:buFont typeface="Arial" panose="020B0604020202020204" pitchFamily="34" charset="0"/>
              <a:buChar char="•"/>
            </a:pPr>
            <a:r>
              <a:rPr lang="en-GB" baseline="0" noProof="0" dirty="0" smtClean="0"/>
              <a:t>is based on validity of equivalence principle</a:t>
            </a:r>
          </a:p>
          <a:p>
            <a:pPr marL="628650" lvl="1" indent="-171450">
              <a:buFontTx/>
              <a:buChar char="-"/>
            </a:pPr>
            <a:r>
              <a:rPr lang="en-GB" baseline="0" noProof="0" dirty="0" smtClean="0"/>
              <a:t>weak equivalence principle</a:t>
            </a:r>
          </a:p>
          <a:p>
            <a:pPr marL="628650" lvl="1" indent="-171450">
              <a:buFontTx/>
              <a:buChar char="-"/>
            </a:pPr>
            <a:r>
              <a:rPr lang="en-GB" baseline="0" noProof="0" dirty="0" smtClean="0"/>
              <a:t>strong equivalence principle</a:t>
            </a:r>
          </a:p>
          <a:p>
            <a:pPr marL="171450" indent="-171450" algn="l">
              <a:buFont typeface="Arial" panose="020B0604020202020204" pitchFamily="34" charset="0"/>
              <a:buChar char="•"/>
            </a:pPr>
            <a:r>
              <a:rPr lang="en-GB" baseline="0" noProof="0" dirty="0" smtClean="0"/>
              <a:t>verification of weak equivalence principle could be performed, to some extend, on Earth, but space based tests would allow much better sensitivity</a:t>
            </a:r>
          </a:p>
          <a:p>
            <a:pPr marL="628650" lvl="1" indent="-171450" algn="l">
              <a:buFont typeface="Arial" panose="020B0604020202020204" pitchFamily="34" charset="0"/>
              <a:buChar char="•"/>
            </a:pPr>
            <a:r>
              <a:rPr lang="en-GB" baseline="0" noProof="0" dirty="0" smtClean="0"/>
              <a:t>Microscope, STEP, STE-QUEST, ...</a:t>
            </a:r>
          </a:p>
          <a:p>
            <a:pPr marL="171450" indent="-171450" algn="l">
              <a:buFont typeface="Arial" panose="020B0604020202020204" pitchFamily="34" charset="0"/>
              <a:buChar char="•"/>
            </a:pPr>
            <a:r>
              <a:rPr lang="en-GB" baseline="0" noProof="0" dirty="0" smtClean="0"/>
              <a:t>strong equivalence principle could be verified only trough space based observation</a:t>
            </a:r>
          </a:p>
          <a:p>
            <a:pPr marL="628650" lvl="1" indent="-171450" algn="l">
              <a:buFont typeface="Arial" panose="020B0604020202020204" pitchFamily="34" charset="0"/>
              <a:buChar char="•"/>
            </a:pPr>
            <a:r>
              <a:rPr lang="en-GB" baseline="0" noProof="0" dirty="0" smtClean="0"/>
              <a:t>like precise Moon distance and motion measurement LLR</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52</a:t>
            </a:fld>
            <a:endParaRPr lang="en-GB"/>
          </a:p>
        </p:txBody>
      </p:sp>
    </p:spTree>
    <p:extLst>
      <p:ext uri="{BB962C8B-B14F-4D97-AF65-F5344CB8AC3E}">
        <p14:creationId xmlns:p14="http://schemas.microsoft.com/office/powerpoint/2010/main" val="2805491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Basic research in space</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err="1" smtClean="0"/>
              <a:t>Minisatellite</a:t>
            </a:r>
            <a:r>
              <a:rPr lang="en-GB" noProof="0" dirty="0" smtClean="0"/>
              <a:t> MICROSCOPE</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Micro-Satellite à </a:t>
            </a:r>
            <a:r>
              <a:rPr lang="en-GB" noProof="0" dirty="0" err="1" smtClean="0"/>
              <a:t>traînée</a:t>
            </a:r>
            <a:r>
              <a:rPr lang="en-GB" noProof="0" dirty="0" smtClean="0"/>
              <a:t> </a:t>
            </a:r>
            <a:r>
              <a:rPr lang="en-GB" noProof="0" dirty="0" err="1" smtClean="0"/>
              <a:t>Compensée</a:t>
            </a:r>
            <a:r>
              <a:rPr lang="en-GB" noProof="0" dirty="0" smtClean="0"/>
              <a:t> pour </a:t>
            </a:r>
            <a:r>
              <a:rPr lang="en-GB" noProof="0" dirty="0" err="1" smtClean="0"/>
              <a:t>l'Observation</a:t>
            </a:r>
            <a:r>
              <a:rPr lang="en-GB" noProof="0" dirty="0" smtClean="0"/>
              <a:t> du Principe </a:t>
            </a:r>
            <a:r>
              <a:rPr lang="en-GB" noProof="0" dirty="0" err="1" smtClean="0"/>
              <a:t>d'Equivalence</a:t>
            </a:r>
            <a:endParaRPr lang="en-GB"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launched to LEO on Apr. 25, 2016 (Soyuz, </a:t>
            </a:r>
            <a:r>
              <a:rPr lang="en-GB" noProof="0" dirty="0" err="1" smtClean="0"/>
              <a:t>Fregat</a:t>
            </a:r>
            <a:r>
              <a:rPr lang="en-GB" noProof="0" dirty="0" smtClean="0"/>
              <a:t>, </a:t>
            </a:r>
            <a:r>
              <a:rPr lang="en-GB" noProof="0" dirty="0" err="1" smtClean="0"/>
              <a:t>Kourou</a:t>
            </a:r>
            <a:r>
              <a:rPr lang="en-GB" noProof="0" dirty="0" smtClean="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as secondary payload to Sentinel 1B</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main goal is to push weak equivalence principle</a:t>
            </a:r>
            <a:r>
              <a:rPr lang="en-GB" baseline="0" noProof="0" dirty="0" smtClean="0"/>
              <a:t> violation limit down to approx.  </a:t>
            </a:r>
            <a:r>
              <a:rPr lang="en-GB" noProof="0" dirty="0" smtClean="0"/>
              <a:t>10-15</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main</a:t>
            </a:r>
            <a:r>
              <a:rPr lang="en-GB" baseline="0" noProof="0" dirty="0" smtClean="0"/>
              <a:t> instrument</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Twin-Space Accelerometer for Gravity Experiment (T-SAGE)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smtClean="0"/>
              <a:t>observation of two dissimilar hollow cylinders (titanium and platinum-rhodium</a:t>
            </a:r>
            <a:r>
              <a:rPr lang="en-GB" baseline="0" noProof="0" dirty="0" smtClean="0"/>
              <a:t> alloy) relative motion</a:t>
            </a:r>
            <a:endParaRPr lang="en-GB" noProof="0" dirty="0" smtClean="0"/>
          </a:p>
        </p:txBody>
      </p:sp>
      <p:sp>
        <p:nvSpPr>
          <p:cNvPr id="4" name="Slide Number Placeholder 3"/>
          <p:cNvSpPr>
            <a:spLocks noGrp="1"/>
          </p:cNvSpPr>
          <p:nvPr>
            <p:ph type="sldNum" sz="quarter" idx="10"/>
          </p:nvPr>
        </p:nvSpPr>
        <p:spPr/>
        <p:txBody>
          <a:bodyPr/>
          <a:lstStyle/>
          <a:p>
            <a:fld id="{3721E35B-0791-453C-8012-5AA9532F72F5}" type="slidenum">
              <a:rPr lang="en-GB" smtClean="0"/>
              <a:t>53</a:t>
            </a:fld>
            <a:endParaRPr lang="en-GB"/>
          </a:p>
        </p:txBody>
      </p:sp>
    </p:spTree>
    <p:extLst>
      <p:ext uri="{BB962C8B-B14F-4D97-AF65-F5344CB8AC3E}">
        <p14:creationId xmlns:p14="http://schemas.microsoft.com/office/powerpoint/2010/main" val="1541043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Basic research in space</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LAGEOS</a:t>
            </a:r>
            <a:r>
              <a:rPr lang="en-GB" baseline="0" noProof="0" dirty="0" smtClean="0"/>
              <a:t> and LARES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noProof="0" dirty="0" smtClean="0"/>
              <a:t>sometimes there is no need to use very sophisticated spacecraft, but rather precisely observe motion of totally passive satellites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noProof="0" dirty="0" smtClean="0"/>
              <a:t>such satellites are propulsion-less, totally symmetric and their motion is determined only by local properties of spacetime along their trajectories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noProof="0" dirty="0" smtClean="0"/>
              <a:t>Satellites of such type are commonly placed on intermediate orbits. Their position via reflection of laser beam.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They are used to precisely characterize gravitational field of Earth and to search for </a:t>
            </a:r>
            <a:r>
              <a:rPr lang="en-GB" baseline="0" noProof="0" dirty="0" err="1" smtClean="0"/>
              <a:t>Lense-Thirring</a:t>
            </a:r>
            <a:r>
              <a:rPr lang="en-GB" baseline="0" noProof="0" dirty="0" smtClean="0"/>
              <a:t>  precession (effect)</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54</a:t>
            </a:fld>
            <a:endParaRPr lang="en-GB"/>
          </a:p>
        </p:txBody>
      </p:sp>
    </p:spTree>
    <p:extLst>
      <p:ext uri="{BB962C8B-B14F-4D97-AF65-F5344CB8AC3E}">
        <p14:creationId xmlns:p14="http://schemas.microsoft.com/office/powerpoint/2010/main" val="1813158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Basic research in space</a:t>
            </a:r>
          </a:p>
          <a:p>
            <a:r>
              <a:rPr lang="en-GB" noProof="0" dirty="0" smtClean="0"/>
              <a:t>Gravity Probe B</a:t>
            </a:r>
          </a:p>
          <a:p>
            <a:endParaRPr lang="en-GB" noProof="0" dirty="0" smtClean="0"/>
          </a:p>
          <a:p>
            <a:r>
              <a:rPr lang="en-GB" noProof="0" dirty="0" smtClean="0"/>
              <a:t>General theory of relativity predicts existence of several very weak effects ,</a:t>
            </a:r>
            <a:r>
              <a:rPr lang="en-GB" baseline="0" noProof="0" dirty="0" smtClean="0"/>
              <a:t> which can’t be verified under presence of strong Earth gravity.</a:t>
            </a:r>
          </a:p>
          <a:p>
            <a:r>
              <a:rPr lang="en-GB" baseline="0" noProof="0" dirty="0" smtClean="0"/>
              <a:t>Some of those effects are manifested by precession of rotation axes of freely rotating gyroscopes</a:t>
            </a:r>
          </a:p>
          <a:p>
            <a:r>
              <a:rPr lang="en-GB" baseline="0" noProof="0" dirty="0" err="1" smtClean="0"/>
              <a:t>Lense-Thirring</a:t>
            </a:r>
            <a:r>
              <a:rPr lang="en-GB" baseline="0" noProof="0" dirty="0" smtClean="0"/>
              <a:t> effect</a:t>
            </a:r>
          </a:p>
          <a:p>
            <a:r>
              <a:rPr lang="en-GB" baseline="0" noProof="0" dirty="0" smtClean="0"/>
              <a:t>geodetic  precession </a:t>
            </a:r>
          </a:p>
          <a:p>
            <a:r>
              <a:rPr lang="en-GB" baseline="0" noProof="0" dirty="0" smtClean="0"/>
              <a:t>Scientific satellite GPB tested those effect from polar orbit</a:t>
            </a:r>
          </a:p>
          <a:p>
            <a:r>
              <a:rPr lang="en-GB" baseline="0" noProof="0" dirty="0" smtClean="0"/>
              <a:t>launched on Apr. 20, 2004</a:t>
            </a:r>
          </a:p>
          <a:p>
            <a:r>
              <a:rPr lang="en-GB" baseline="0" noProof="0" dirty="0" smtClean="0"/>
              <a:t>cooling helium depleted on Sept. 26, 2005</a:t>
            </a:r>
          </a:p>
          <a:p>
            <a:r>
              <a:rPr lang="en-GB" baseline="0" noProof="0" dirty="0" smtClean="0"/>
              <a:t>extremely complicated data analyses </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55</a:t>
            </a:fld>
            <a:endParaRPr lang="en-GB" dirty="0"/>
          </a:p>
        </p:txBody>
      </p:sp>
    </p:spTree>
    <p:extLst>
      <p:ext uri="{BB962C8B-B14F-4D97-AF65-F5344CB8AC3E}">
        <p14:creationId xmlns:p14="http://schemas.microsoft.com/office/powerpoint/2010/main" val="1388830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prehnana</a:t>
            </a:r>
            <a:r>
              <a:rPr lang="en-US" dirty="0" smtClean="0"/>
              <a:t> </a:t>
            </a:r>
            <a:r>
              <a:rPr lang="en-US" dirty="0" err="1" smtClean="0"/>
              <a:t>iniciativa</a:t>
            </a:r>
            <a:r>
              <a:rPr lang="en-US" dirty="0" smtClean="0"/>
              <a:t> </a:t>
            </a:r>
            <a:r>
              <a:rPr lang="en-US" dirty="0" err="1" smtClean="0"/>
              <a:t>technikov</a:t>
            </a:r>
            <a:r>
              <a:rPr lang="en-US" dirty="0" smtClean="0"/>
              <a:t>, </a:t>
            </a:r>
            <a:r>
              <a:rPr lang="en-US" dirty="0" err="1" smtClean="0"/>
              <a:t>zamrznuty</a:t>
            </a:r>
            <a:r>
              <a:rPr lang="en-US" dirty="0" smtClean="0"/>
              <a:t> </a:t>
            </a:r>
            <a:r>
              <a:rPr lang="en-US" dirty="0" err="1" smtClean="0"/>
              <a:t>hydrazin</a:t>
            </a:r>
            <a:r>
              <a:rPr lang="en-US" dirty="0" smtClean="0"/>
              <a:t> </a:t>
            </a:r>
            <a:r>
              <a:rPr lang="en-US" dirty="0" err="1" smtClean="0"/>
              <a:t>na</a:t>
            </a:r>
            <a:r>
              <a:rPr lang="en-US" dirty="0" smtClean="0"/>
              <a:t> </a:t>
            </a:r>
            <a:r>
              <a:rPr lang="en-US" dirty="0" err="1" smtClean="0"/>
              <a:t>urychlovacom</a:t>
            </a:r>
            <a:r>
              <a:rPr lang="en-US" dirty="0" smtClean="0"/>
              <a:t> </a:t>
            </a:r>
            <a:r>
              <a:rPr lang="en-US" dirty="0" err="1" smtClean="0"/>
              <a:t>stupni</a:t>
            </a:r>
            <a:r>
              <a:rPr lang="en-US" dirty="0" smtClean="0"/>
              <a:t> </a:t>
            </a:r>
            <a:r>
              <a:rPr lang="en-US" dirty="0" err="1" smtClean="0"/>
              <a:t>Fregat</a:t>
            </a:r>
            <a:endParaRPr lang="en-US" dirty="0" smtClean="0"/>
          </a:p>
          <a:p>
            <a:r>
              <a:rPr lang="en-US" dirty="0" err="1" smtClean="0"/>
              <a:t>Edingtonove</a:t>
            </a:r>
            <a:r>
              <a:rPr lang="en-US" dirty="0" smtClean="0"/>
              <a:t> </a:t>
            </a:r>
            <a:r>
              <a:rPr lang="en-US" dirty="0" err="1" smtClean="0"/>
              <a:t>pozorovania</a:t>
            </a:r>
            <a:r>
              <a:rPr lang="en-US" dirty="0" smtClean="0"/>
              <a:t> </a:t>
            </a:r>
            <a:r>
              <a:rPr lang="en-US" dirty="0" err="1" smtClean="0"/>
              <a:t>zakrivenia</a:t>
            </a:r>
            <a:r>
              <a:rPr lang="en-US" dirty="0" smtClean="0"/>
              <a:t> </a:t>
            </a:r>
            <a:r>
              <a:rPr lang="en-US" dirty="0" err="1" smtClean="0"/>
              <a:t>svetla</a:t>
            </a:r>
            <a:r>
              <a:rPr lang="en-US" dirty="0" smtClean="0"/>
              <a:t> v </a:t>
            </a:r>
            <a:r>
              <a:rPr lang="en-US" dirty="0" err="1" smtClean="0"/>
              <a:t>okolo</a:t>
            </a:r>
            <a:r>
              <a:rPr lang="en-US" dirty="0" smtClean="0"/>
              <a:t> </a:t>
            </a:r>
            <a:r>
              <a:rPr lang="en-US" dirty="0" err="1" smtClean="0"/>
              <a:t>Slnka</a:t>
            </a:r>
            <a:r>
              <a:rPr lang="en-US" dirty="0" smtClean="0"/>
              <a:t> </a:t>
            </a:r>
            <a:r>
              <a:rPr lang="en-US" dirty="0" err="1" smtClean="0"/>
              <a:t>pozorovane</a:t>
            </a:r>
            <a:r>
              <a:rPr lang="en-US" dirty="0" smtClean="0"/>
              <a:t> </a:t>
            </a:r>
            <a:r>
              <a:rPr lang="en-US" dirty="0" err="1" smtClean="0"/>
              <a:t>pocas</a:t>
            </a:r>
            <a:r>
              <a:rPr lang="en-US" dirty="0" smtClean="0"/>
              <a:t> </a:t>
            </a:r>
            <a:r>
              <a:rPr lang="en-US" dirty="0" err="1" smtClean="0"/>
              <a:t>zatmenia</a:t>
            </a:r>
            <a:r>
              <a:rPr lang="en-US" dirty="0" smtClean="0"/>
              <a:t> </a:t>
            </a:r>
            <a:r>
              <a:rPr lang="en-US" dirty="0" err="1" smtClean="0"/>
              <a:t>Slnka</a:t>
            </a:r>
            <a:r>
              <a:rPr lang="en-US" dirty="0" smtClean="0"/>
              <a:t> </a:t>
            </a:r>
            <a:r>
              <a:rPr lang="en-US" dirty="0" err="1" smtClean="0"/>
              <a:t>urobili</a:t>
            </a:r>
            <a:r>
              <a:rPr lang="en-US" dirty="0" smtClean="0"/>
              <a:t> </a:t>
            </a:r>
            <a:r>
              <a:rPr lang="en-US" dirty="0" err="1" smtClean="0"/>
              <a:t>Einsteina</a:t>
            </a:r>
            <a:r>
              <a:rPr lang="en-US" dirty="0" smtClean="0"/>
              <a:t> </a:t>
            </a:r>
            <a:r>
              <a:rPr lang="en-US" dirty="0" err="1" smtClean="0"/>
              <a:t>slavnym</a:t>
            </a:r>
            <a:endParaRPr lang="en-US" dirty="0" smtClean="0"/>
          </a:p>
          <a:p>
            <a:r>
              <a:rPr lang="en-US" dirty="0" err="1" smtClean="0"/>
              <a:t>klasifikacia</a:t>
            </a:r>
            <a:r>
              <a:rPr lang="en-US" dirty="0" smtClean="0"/>
              <a:t> </a:t>
            </a:r>
            <a:r>
              <a:rPr lang="en-US" dirty="0" err="1" smtClean="0"/>
              <a:t>teorii</a:t>
            </a:r>
            <a:r>
              <a:rPr lang="en-US" dirty="0" smtClean="0"/>
              <a:t> </a:t>
            </a:r>
            <a:r>
              <a:rPr lang="en-US" dirty="0" err="1" smtClean="0"/>
              <a:t>gravitacie</a:t>
            </a:r>
            <a:r>
              <a:rPr lang="en-US" dirty="0" smtClean="0"/>
              <a:t> </a:t>
            </a:r>
            <a:r>
              <a:rPr lang="en-US" dirty="0" err="1" smtClean="0"/>
              <a:t>tzv</a:t>
            </a:r>
            <a:r>
              <a:rPr lang="en-US" dirty="0" smtClean="0"/>
              <a:t>. </a:t>
            </a:r>
            <a:r>
              <a:rPr lang="en-US" dirty="0" err="1" smtClean="0"/>
              <a:t>PPN</a:t>
            </a:r>
            <a:r>
              <a:rPr lang="en-US" dirty="0" smtClean="0"/>
              <a:t> </a:t>
            </a:r>
            <a:r>
              <a:rPr lang="en-US" dirty="0" err="1" smtClean="0"/>
              <a:t>formalizmom</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56</a:t>
            </a:fld>
            <a:endParaRPr lang="en-US"/>
          </a:p>
        </p:txBody>
      </p:sp>
    </p:spTree>
    <p:extLst>
      <p:ext uri="{BB962C8B-B14F-4D97-AF65-F5344CB8AC3E}">
        <p14:creationId xmlns:p14="http://schemas.microsoft.com/office/powerpoint/2010/main" val="833803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Basic research in space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smtClean="0">
                <a:solidFill>
                  <a:schemeClr val="tx1"/>
                </a:solidFill>
                <a:effectLst/>
                <a:latin typeface="+mn-lt"/>
                <a:ea typeface="+mn-ea"/>
                <a:cs typeface="+mn-cs"/>
              </a:rPr>
              <a:t>LISA Pathfinder</a:t>
            </a:r>
          </a:p>
          <a:p>
            <a:endParaRPr lang="en-GB" noProof="0" dirty="0" smtClean="0"/>
          </a:p>
          <a:p>
            <a:r>
              <a:rPr lang="en-GB" noProof="0" dirty="0" smtClean="0"/>
              <a:t>already mentioned LISA project </a:t>
            </a:r>
          </a:p>
          <a:p>
            <a:r>
              <a:rPr lang="en-GB" noProof="0" dirty="0" smtClean="0"/>
              <a:t>-expected to be used to measure low frequency gravitational waves </a:t>
            </a:r>
          </a:p>
          <a:p>
            <a:r>
              <a:rPr lang="en-GB" noProof="0" dirty="0" smtClean="0"/>
              <a:t>would be technologically very complicated</a:t>
            </a:r>
          </a:p>
          <a:p>
            <a:r>
              <a:rPr lang="en-GB" noProof="0" dirty="0" smtClean="0"/>
              <a:t>it wouldn't’ t be wise to start such full</a:t>
            </a:r>
            <a:r>
              <a:rPr lang="en-GB" baseline="0" noProof="0" dirty="0" smtClean="0"/>
              <a:t> scale project without relevant preparation</a:t>
            </a:r>
          </a:p>
          <a:p>
            <a:r>
              <a:rPr lang="en-GB" baseline="0" noProof="0" dirty="0" smtClean="0"/>
              <a:t>to test required technologies LISA Pathfinder spacecraft was launched on Dec. 15, 2015 (on VEGA launcher) </a:t>
            </a:r>
          </a:p>
          <a:p>
            <a:r>
              <a:rPr lang="en-GB" baseline="0" noProof="0" dirty="0" smtClean="0"/>
              <a:t>when approaching L1 point actual probe separated from propulsion module, to avoid it’s mass to influence delicate measurements</a:t>
            </a:r>
          </a:p>
          <a:p>
            <a:r>
              <a:rPr lang="en-GB" baseline="0" noProof="0" dirty="0" smtClean="0"/>
              <a:t>Main instruments</a:t>
            </a:r>
          </a:p>
          <a:p>
            <a:pPr lvl="1"/>
            <a:r>
              <a:rPr lang="en-GB" noProof="0" dirty="0" smtClean="0"/>
              <a:t>LISA Technology Package (LTP)</a:t>
            </a:r>
          </a:p>
          <a:p>
            <a:pPr lvl="1"/>
            <a:r>
              <a:rPr lang="en-GB" noProof="0" dirty="0" smtClean="0"/>
              <a:t>Disturbance Reduction System (DRS)</a:t>
            </a:r>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57</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err="1" smtClean="0"/>
              <a:t>Hulse</a:t>
            </a:r>
            <a:r>
              <a:rPr lang="en-GB" noProof="0" dirty="0" smtClean="0"/>
              <a:t>, Taylor </a:t>
            </a:r>
            <a:r>
              <a:rPr lang="en-GB" noProof="0" dirty="0" err="1" smtClean="0"/>
              <a:t>nobelova</a:t>
            </a:r>
            <a:r>
              <a:rPr lang="en-GB" noProof="0" dirty="0" smtClean="0"/>
              <a:t> </a:t>
            </a:r>
            <a:r>
              <a:rPr lang="en-GB" noProof="0" dirty="0" err="1" smtClean="0"/>
              <a:t>cena</a:t>
            </a:r>
            <a:r>
              <a:rPr lang="en-GB" noProof="0" dirty="0" smtClean="0"/>
              <a:t> </a:t>
            </a:r>
            <a:r>
              <a:rPr lang="en-GB" noProof="0" dirty="0" err="1" smtClean="0"/>
              <a:t>za</a:t>
            </a:r>
            <a:r>
              <a:rPr lang="en-GB" noProof="0" dirty="0" smtClean="0"/>
              <a:t> </a:t>
            </a:r>
            <a:r>
              <a:rPr lang="en-GB" noProof="0" dirty="0" err="1" smtClean="0"/>
              <a:t>gw</a:t>
            </a:r>
            <a:r>
              <a:rPr lang="en-GB" noProof="0" dirty="0" smtClean="0"/>
              <a:t> z </a:t>
            </a:r>
            <a:r>
              <a:rPr lang="en-GB" noProof="0" dirty="0" err="1" smtClean="0"/>
              <a:t>binarneho</a:t>
            </a:r>
            <a:r>
              <a:rPr lang="en-GB" baseline="0" noProof="0" dirty="0" smtClean="0"/>
              <a:t> </a:t>
            </a:r>
            <a:r>
              <a:rPr lang="en-GB" baseline="0" noProof="0" dirty="0" err="1" smtClean="0"/>
              <a:t>systemu</a:t>
            </a:r>
            <a:r>
              <a:rPr lang="en-GB" baseline="0" noProof="0" dirty="0" smtClean="0"/>
              <a:t> </a:t>
            </a:r>
            <a:r>
              <a:rPr lang="en-GB" baseline="0" noProof="0" dirty="0" err="1" smtClean="0"/>
              <a:t>pulsarov</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58</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59</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smtClean="0">
                <a:solidFill>
                  <a:schemeClr val="tx1"/>
                </a:solidFill>
                <a:effectLst/>
                <a:latin typeface="+mn-lt"/>
                <a:ea typeface="+mn-ea"/>
                <a:cs typeface="+mn-cs"/>
              </a:rPr>
              <a:t>January 6, 1980</a:t>
            </a:r>
            <a:r>
              <a:rPr lang="sk-SK" sz="1200" b="0" i="0" kern="1200" smtClean="0">
                <a:solidFill>
                  <a:schemeClr val="tx1"/>
                </a:solidFill>
                <a:effectLst/>
                <a:latin typeface="+mn-lt"/>
                <a:ea typeface="+mn-ea"/>
                <a:cs typeface="+mn-cs"/>
              </a:rPr>
              <a:t> T zero of GPS time</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60</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Hubble space telescope, </a:t>
            </a:r>
            <a:r>
              <a:rPr lang="en-GB" noProof="0" dirty="0" err="1" smtClean="0"/>
              <a:t>vynikajuca</a:t>
            </a:r>
            <a:r>
              <a:rPr lang="en-GB" baseline="0" noProof="0" dirty="0" smtClean="0"/>
              <a:t> www </a:t>
            </a:r>
            <a:r>
              <a:rPr lang="en-GB" baseline="0" noProof="0" dirty="0" err="1" smtClean="0"/>
              <a:t>stranka</a:t>
            </a:r>
            <a:r>
              <a:rPr lang="en-GB" baseline="0" noProof="0" dirty="0" smtClean="0"/>
              <a:t> (</a:t>
            </a:r>
            <a:r>
              <a:rPr lang="en-GB" baseline="0" noProof="0" dirty="0" err="1" smtClean="0"/>
              <a:t>len</a:t>
            </a:r>
            <a:r>
              <a:rPr lang="en-GB" baseline="0" noProof="0" dirty="0" smtClean="0"/>
              <a:t> to </a:t>
            </a:r>
            <a:r>
              <a:rPr lang="en-GB" baseline="0" noProof="0" dirty="0" err="1" smtClean="0"/>
              <a:t>chce</a:t>
            </a:r>
            <a:r>
              <a:rPr lang="en-GB" baseline="0" noProof="0" dirty="0" smtClean="0"/>
              <a:t> </a:t>
            </a:r>
            <a:r>
              <a:rPr lang="en-GB" baseline="0" noProof="0" dirty="0" err="1" smtClean="0"/>
              <a:t>rozumiet</a:t>
            </a:r>
            <a:r>
              <a:rPr lang="en-GB" baseline="0" noProof="0" dirty="0" smtClean="0"/>
              <a:t> </a:t>
            </a:r>
            <a:r>
              <a:rPr lang="en-GB" baseline="0" noProof="0" dirty="0" err="1" smtClean="0"/>
              <a:t>anglicky</a:t>
            </a:r>
            <a:r>
              <a:rPr lang="en-GB" baseline="0" noProof="0" dirty="0" smtClean="0"/>
              <a:t>)</a:t>
            </a:r>
            <a:endParaRPr lang="en-GB" noProof="0" dirty="0" smtClean="0"/>
          </a:p>
          <a:p>
            <a:endParaRPr lang="en-GB" noProof="0" dirty="0" smtClean="0"/>
          </a:p>
          <a:p>
            <a:pPr marL="171450" indent="-171450">
              <a:buFont typeface="Arial" panose="020B0604020202020204" pitchFamily="34" charset="0"/>
              <a:buChar char="•"/>
            </a:pPr>
            <a:r>
              <a:rPr lang="en-GB" noProof="0" dirty="0" smtClean="0"/>
              <a:t>launched to </a:t>
            </a:r>
            <a:r>
              <a:rPr lang="en-GB" noProof="0" dirty="0" smtClean="0">
                <a:sym typeface="Symbol"/>
              </a:rPr>
              <a:t></a:t>
            </a:r>
            <a:r>
              <a:rPr lang="en-GB" noProof="0" dirty="0" smtClean="0"/>
              <a:t>540 km</a:t>
            </a:r>
            <a:r>
              <a:rPr lang="en-GB" baseline="0" noProof="0" dirty="0" smtClean="0"/>
              <a:t> high </a:t>
            </a:r>
            <a:r>
              <a:rPr lang="en-GB" noProof="0" dirty="0" smtClean="0"/>
              <a:t>orbit by shuttle</a:t>
            </a:r>
            <a:r>
              <a:rPr lang="en-GB" baseline="0" noProof="0" dirty="0" smtClean="0"/>
              <a:t> Discovery (STS-31) on ...</a:t>
            </a:r>
          </a:p>
          <a:p>
            <a:pPr marL="171450" indent="-171450">
              <a:buFont typeface="Arial" panose="020B0604020202020204" pitchFamily="34" charset="0"/>
              <a:buChar char="•"/>
            </a:pPr>
            <a:r>
              <a:rPr lang="en-GB" baseline="0" noProof="0" dirty="0" smtClean="0"/>
              <a:t>first large scientific satellite constructed to be serviced on orbit (luckily)  </a:t>
            </a:r>
            <a:r>
              <a:rPr lang="en-GB" noProof="0" dirty="0" smtClean="0"/>
              <a:t> </a:t>
            </a:r>
          </a:p>
          <a:p>
            <a:pPr marL="171450" indent="-171450">
              <a:buFont typeface="Arial" panose="020B0604020202020204" pitchFamily="34" charset="0"/>
              <a:buChar char="•"/>
            </a:pPr>
            <a:r>
              <a:rPr lang="en-GB" noProof="0" dirty="0" smtClean="0"/>
              <a:t>results exceeds expectations besides primary </a:t>
            </a:r>
            <a:r>
              <a:rPr lang="en-GB" sz="1200" kern="1200" noProof="0" dirty="0" smtClean="0">
                <a:solidFill>
                  <a:schemeClr val="tx1"/>
                </a:solidFill>
                <a:effectLst/>
                <a:latin typeface="+mn-lt"/>
                <a:ea typeface="+mn-ea"/>
                <a:cs typeface="+mn-cs"/>
              </a:rPr>
              <a:t>shock</a:t>
            </a:r>
          </a:p>
          <a:p>
            <a:pPr marL="171450" indent="-171450">
              <a:buFont typeface="Arial" panose="020B0604020202020204" pitchFamily="34" charset="0"/>
              <a:buChar char="•"/>
            </a:pPr>
            <a:r>
              <a:rPr lang="en-GB" sz="1200" kern="1200" noProof="0" dirty="0" smtClean="0">
                <a:solidFill>
                  <a:schemeClr val="tx1"/>
                </a:solidFill>
                <a:effectLst/>
                <a:latin typeface="+mn-lt"/>
                <a:ea typeface="+mn-ea"/>
                <a:cs typeface="+mn-cs"/>
              </a:rPr>
              <a:t>primary mirror with 2,4 m diameter</a:t>
            </a:r>
          </a:p>
          <a:p>
            <a:pPr marL="171450" indent="-171450">
              <a:buFont typeface="Arial" panose="020B0604020202020204" pitchFamily="34" charset="0"/>
              <a:buChar char="•"/>
            </a:pPr>
            <a:r>
              <a:rPr lang="en-GB" sz="1200" kern="1200" noProof="0" dirty="0" smtClean="0">
                <a:solidFill>
                  <a:schemeClr val="tx1"/>
                </a:solidFill>
                <a:effectLst/>
                <a:latin typeface="+mn-lt"/>
                <a:ea typeface="+mn-ea"/>
                <a:cs typeface="+mn-cs"/>
              </a:rPr>
              <a:t>five service missions with</a:t>
            </a:r>
            <a:r>
              <a:rPr lang="en-GB" sz="1200" kern="1200" baseline="0" noProof="0" dirty="0" smtClean="0">
                <a:solidFill>
                  <a:schemeClr val="tx1"/>
                </a:solidFill>
                <a:effectLst/>
                <a:latin typeface="+mn-lt"/>
                <a:ea typeface="+mn-ea"/>
                <a:cs typeface="+mn-cs"/>
              </a:rPr>
              <a:t> main objectives</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installation of correction optics</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change of gyroscopes (several of them failed)</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change of solar panels (original caused vibrations)</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exchange of whole instruments (WFPC, ...</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upgrade of computer segment (original tape memory units replaced by SSD, coprocessors installed ...)</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replacements of fine guide star sensors</a:t>
            </a:r>
          </a:p>
          <a:p>
            <a:pPr marL="628650" lvl="1" indent="-171450">
              <a:buFont typeface="Arial" panose="020B0604020202020204" pitchFamily="34" charset="0"/>
              <a:buChar char="•"/>
            </a:pPr>
            <a:r>
              <a:rPr lang="en-GB" kern="1200" baseline="0" noProof="0" dirty="0" smtClean="0">
                <a:solidFill>
                  <a:schemeClr val="tx1"/>
                </a:solidFill>
                <a:effectLst/>
                <a:latin typeface="+mn-lt"/>
                <a:ea typeface="+mn-ea"/>
                <a:cs typeface="+mn-cs"/>
              </a:rPr>
              <a:t>batteries</a:t>
            </a:r>
          </a:p>
          <a:p>
            <a:pPr marL="628650" lvl="1" indent="-171450">
              <a:buFont typeface="Arial" panose="020B0604020202020204" pitchFamily="34" charset="0"/>
              <a:buChar char="•"/>
            </a:pPr>
            <a:endParaRPr lang="en-GB" kern="1200" baseline="0" noProof="0" dirty="0" smtClean="0">
              <a:solidFill>
                <a:schemeClr val="tx1"/>
              </a:solidFill>
              <a:effectLst/>
              <a:latin typeface="+mn-lt"/>
              <a:ea typeface="+mn-ea"/>
              <a:cs typeface="+mn-cs"/>
            </a:endParaRPr>
          </a:p>
          <a:p>
            <a:pPr marL="0" lvl="0" indent="0">
              <a:buFont typeface="Arial" panose="020B0604020202020204" pitchFamily="34" charset="0"/>
              <a:buNone/>
            </a:pPr>
            <a:r>
              <a:rPr lang="en-GB" kern="1200" baseline="0" noProof="0" dirty="0" smtClean="0">
                <a:solidFill>
                  <a:schemeClr val="tx1"/>
                </a:solidFill>
                <a:effectLst/>
                <a:latin typeface="+mn-lt"/>
                <a:ea typeface="+mn-ea"/>
                <a:cs typeface="+mn-cs"/>
              </a:rPr>
              <a:t>HST after last service mission, just before being released </a:t>
            </a:r>
            <a:endParaRPr lang="en-GB" noProof="0" dirty="0" smtClean="0"/>
          </a:p>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6</a:t>
            </a:fld>
            <a:endParaRPr lang="en-GB" dirty="0"/>
          </a:p>
        </p:txBody>
      </p:sp>
    </p:spTree>
    <p:extLst>
      <p:ext uri="{BB962C8B-B14F-4D97-AF65-F5344CB8AC3E}">
        <p14:creationId xmlns:p14="http://schemas.microsoft.com/office/powerpoint/2010/main" val="2825191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61</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err="1" smtClean="0"/>
              <a:t>Ranceky</a:t>
            </a:r>
            <a:r>
              <a:rPr lang="en-GB" noProof="0" dirty="0" smtClean="0"/>
              <a:t> </a:t>
            </a:r>
            <a:r>
              <a:rPr lang="en-GB" noProof="0" dirty="0" err="1" smtClean="0"/>
              <a:t>na</a:t>
            </a:r>
            <a:r>
              <a:rPr lang="en-GB" noProof="0" dirty="0" smtClean="0"/>
              <a:t> </a:t>
            </a:r>
            <a:r>
              <a:rPr lang="en-GB" noProof="0" dirty="0" err="1" smtClean="0"/>
              <a:t>dvojici</a:t>
            </a:r>
            <a:r>
              <a:rPr lang="en-GB" noProof="0" dirty="0" smtClean="0"/>
              <a:t> </a:t>
            </a:r>
            <a:r>
              <a:rPr lang="en-GB" noProof="0" dirty="0" err="1" smtClean="0"/>
              <a:t>obrazkov</a:t>
            </a:r>
            <a:r>
              <a:rPr lang="en-GB" noProof="0" dirty="0" smtClean="0"/>
              <a:t> zo Swift-u</a:t>
            </a:r>
            <a:r>
              <a:rPr lang="en-GB" baseline="0" noProof="0" dirty="0" smtClean="0"/>
              <a:t> </a:t>
            </a:r>
            <a:r>
              <a:rPr lang="en-GB" baseline="0" noProof="0" dirty="0" err="1" smtClean="0"/>
              <a:t>umoznili</a:t>
            </a:r>
            <a:r>
              <a:rPr lang="en-GB" baseline="0" noProof="0" dirty="0" smtClean="0"/>
              <a:t> “</a:t>
            </a:r>
            <a:r>
              <a:rPr lang="en-GB" baseline="0" noProof="0" dirty="0" err="1" smtClean="0"/>
              <a:t>zamerat</a:t>
            </a:r>
            <a:r>
              <a:rPr lang="en-GB" baseline="0" noProof="0" dirty="0" smtClean="0"/>
              <a:t>” </a:t>
            </a:r>
            <a:r>
              <a:rPr lang="en-GB" baseline="0" noProof="0" dirty="0" err="1" smtClean="0"/>
              <a:t>kam</a:t>
            </a:r>
            <a:r>
              <a:rPr lang="en-GB" baseline="0" noProof="0" dirty="0" smtClean="0"/>
              <a:t> </a:t>
            </a:r>
            <a:r>
              <a:rPr lang="en-GB" baseline="0" noProof="0" dirty="0" err="1" smtClean="0"/>
              <a:t>sa</a:t>
            </a:r>
            <a:r>
              <a:rPr lang="en-GB" baseline="0" noProof="0" dirty="0" smtClean="0"/>
              <a:t> ma </a:t>
            </a:r>
            <a:r>
              <a:rPr lang="en-GB" baseline="0" noProof="0" dirty="0" err="1" smtClean="0"/>
              <a:t>HST</a:t>
            </a:r>
            <a:r>
              <a:rPr lang="en-GB" baseline="0" noProof="0" dirty="0" smtClean="0"/>
              <a:t> </a:t>
            </a:r>
            <a:r>
              <a:rPr lang="en-GB" baseline="0" noProof="0" dirty="0" err="1" smtClean="0"/>
              <a:t>pozerat</a:t>
            </a:r>
            <a:r>
              <a:rPr lang="en-GB" baseline="0" noProof="0" dirty="0" smtClean="0"/>
              <a:t>. </a:t>
            </a:r>
            <a:r>
              <a:rPr lang="en-GB" baseline="0" noProof="0" dirty="0" err="1" smtClean="0"/>
              <a:t>Niekolko</a:t>
            </a:r>
            <a:r>
              <a:rPr lang="en-GB" baseline="0" noProof="0" dirty="0" smtClean="0"/>
              <a:t> </a:t>
            </a:r>
            <a:r>
              <a:rPr lang="en-GB" baseline="0" noProof="0" dirty="0" err="1" smtClean="0"/>
              <a:t>dni</a:t>
            </a:r>
            <a:r>
              <a:rPr lang="en-GB" baseline="0" noProof="0" dirty="0" smtClean="0"/>
              <a:t> </a:t>
            </a:r>
            <a:r>
              <a:rPr lang="en-GB" baseline="0" noProof="0" dirty="0" err="1" smtClean="0"/>
              <a:t>neskor</a:t>
            </a:r>
            <a:r>
              <a:rPr lang="en-GB" baseline="0" noProof="0" dirty="0" smtClean="0"/>
              <a:t> </a:t>
            </a:r>
            <a:r>
              <a:rPr lang="en-GB" baseline="0" noProof="0" dirty="0" err="1" smtClean="0"/>
              <a:t>uz</a:t>
            </a:r>
            <a:r>
              <a:rPr lang="en-GB" baseline="0" noProof="0" dirty="0" smtClean="0"/>
              <a:t> SWIFT </a:t>
            </a:r>
            <a:r>
              <a:rPr lang="en-GB" baseline="0" noProof="0" dirty="0" err="1" smtClean="0"/>
              <a:t>nic</a:t>
            </a:r>
            <a:r>
              <a:rPr lang="en-GB" baseline="0" noProof="0" dirty="0" smtClean="0"/>
              <a:t> </a:t>
            </a:r>
            <a:r>
              <a:rPr lang="en-GB" baseline="0" noProof="0" dirty="0" err="1" smtClean="0"/>
              <a:t>nevidi</a:t>
            </a:r>
            <a:r>
              <a:rPr lang="en-GB" baseline="0" noProof="0" dirty="0" smtClean="0"/>
              <a:t> ale </a:t>
            </a:r>
          </a:p>
          <a:p>
            <a:r>
              <a:rPr lang="en-GB" baseline="0" noProof="0" dirty="0" err="1" smtClean="0"/>
              <a:t>HST</a:t>
            </a:r>
            <a:r>
              <a:rPr lang="en-GB" baseline="0" noProof="0" dirty="0" smtClean="0"/>
              <a:t> </a:t>
            </a:r>
            <a:r>
              <a:rPr lang="en-GB" baseline="0" noProof="0" dirty="0" err="1" smtClean="0"/>
              <a:t>este</a:t>
            </a:r>
            <a:r>
              <a:rPr lang="en-GB" baseline="0" noProof="0" dirty="0" smtClean="0"/>
              <a:t> </a:t>
            </a:r>
            <a:r>
              <a:rPr lang="en-GB" baseline="0" noProof="0" dirty="0" err="1" smtClean="0"/>
              <a:t>nieco</a:t>
            </a:r>
            <a:r>
              <a:rPr lang="en-GB" baseline="0" noProof="0" dirty="0" smtClean="0"/>
              <a:t> </a:t>
            </a:r>
            <a:r>
              <a:rPr lang="en-GB" baseline="0" noProof="0" dirty="0" err="1" smtClean="0"/>
              <a:t>ano</a:t>
            </a:r>
            <a:r>
              <a:rPr lang="en-GB" baseline="0" noProof="0" dirty="0" smtClean="0"/>
              <a:t>.</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62</a:t>
            </a:fld>
            <a:endParaRPr lang="en-GB" dirty="0"/>
          </a:p>
        </p:txBody>
      </p:sp>
    </p:spTree>
    <p:extLst>
      <p:ext uri="{BB962C8B-B14F-4D97-AF65-F5344CB8AC3E}">
        <p14:creationId xmlns:p14="http://schemas.microsoft.com/office/powerpoint/2010/main" val="1221604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3B1E1B-8544-420A-AB29-5C8CF5290BBA}" type="slidenum">
              <a:rPr lang="en-US" smtClean="0"/>
              <a:t>63</a:t>
            </a:fld>
            <a:endParaRPr lang="en-US"/>
          </a:p>
        </p:txBody>
      </p:sp>
    </p:spTree>
    <p:extLst>
      <p:ext uri="{BB962C8B-B14F-4D97-AF65-F5344CB8AC3E}">
        <p14:creationId xmlns:p14="http://schemas.microsoft.com/office/powerpoint/2010/main" val="31485861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priemerna</a:t>
            </a:r>
            <a:r>
              <a:rPr lang="en-US" dirty="0" smtClean="0"/>
              <a:t> </a:t>
            </a:r>
            <a:r>
              <a:rPr lang="en-US" dirty="0" err="1" smtClean="0"/>
              <a:t>hodnota</a:t>
            </a:r>
            <a:r>
              <a:rPr lang="en-US" dirty="0" smtClean="0"/>
              <a:t> </a:t>
            </a:r>
            <a:r>
              <a:rPr lang="en-US" dirty="0" err="1" smtClean="0"/>
              <a:t>chyby</a:t>
            </a:r>
            <a:r>
              <a:rPr lang="en-US" dirty="0" smtClean="0"/>
              <a:t> </a:t>
            </a:r>
            <a:r>
              <a:rPr lang="en-US" dirty="0" err="1" smtClean="0"/>
              <a:t>paralaxy</a:t>
            </a:r>
            <a:r>
              <a:rPr lang="en-US" dirty="0" smtClean="0"/>
              <a:t> </a:t>
            </a:r>
            <a:r>
              <a:rPr lang="en-US" dirty="0" err="1" smtClean="0"/>
              <a:t>delene</a:t>
            </a:r>
            <a:r>
              <a:rPr lang="en-US" dirty="0" smtClean="0"/>
              <a:t> </a:t>
            </a:r>
            <a:r>
              <a:rPr lang="en-US" dirty="0" err="1" smtClean="0"/>
              <a:t>priemerna</a:t>
            </a:r>
            <a:r>
              <a:rPr lang="en-US" dirty="0" smtClean="0"/>
              <a:t> </a:t>
            </a:r>
            <a:r>
              <a:rPr lang="en-US" dirty="0" err="1" smtClean="0"/>
              <a:t>hodnota</a:t>
            </a:r>
            <a:r>
              <a:rPr lang="en-US" dirty="0" smtClean="0"/>
              <a:t> </a:t>
            </a:r>
            <a:r>
              <a:rPr lang="en-US" dirty="0" err="1" smtClean="0"/>
              <a:t>samotnej</a:t>
            </a:r>
            <a:r>
              <a:rPr lang="en-US" dirty="0" smtClean="0"/>
              <a:t> </a:t>
            </a:r>
            <a:r>
              <a:rPr lang="en-US" dirty="0" err="1" smtClean="0"/>
              <a:t>paralaxy</a:t>
            </a:r>
            <a:r>
              <a:rPr lang="en-US" baseline="0" dirty="0" smtClean="0"/>
              <a:t> pre </a:t>
            </a:r>
            <a:r>
              <a:rPr lang="en-US" baseline="0" dirty="0" err="1" smtClean="0"/>
              <a:t>objekty</a:t>
            </a:r>
            <a:r>
              <a:rPr lang="en-US" baseline="0" dirty="0" smtClean="0"/>
              <a:t> v MW (</a:t>
            </a:r>
            <a:r>
              <a:rPr lang="en-US" baseline="0" dirty="0" err="1" smtClean="0"/>
              <a:t>hviezdy</a:t>
            </a:r>
            <a:r>
              <a:rPr lang="en-US" baseline="0" dirty="0" smtClean="0"/>
              <a:t>)</a:t>
            </a:r>
          </a:p>
          <a:p>
            <a:r>
              <a:rPr lang="en-US" baseline="0" dirty="0" err="1" smtClean="0"/>
              <a:t>vo</a:t>
            </a:r>
            <a:r>
              <a:rPr lang="en-US" baseline="0" dirty="0" smtClean="0"/>
              <a:t> </a:t>
            </a:r>
            <a:r>
              <a:rPr lang="en-US" baseline="0" dirty="0" err="1" smtClean="0"/>
              <a:t>vzdialenostiach</a:t>
            </a:r>
            <a:r>
              <a:rPr lang="en-US" baseline="0" dirty="0" smtClean="0"/>
              <a:t> od 10 pc do 1 </a:t>
            </a:r>
            <a:r>
              <a:rPr lang="en-US" baseline="0" dirty="0" err="1" smtClean="0"/>
              <a:t>kpc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3B1E1B-8544-420A-AB29-5C8CF5290BBA}" type="slidenum">
              <a:rPr lang="en-US" smtClean="0"/>
              <a:t>65</a:t>
            </a:fld>
            <a:endParaRPr lang="en-US"/>
          </a:p>
        </p:txBody>
      </p:sp>
    </p:spTree>
    <p:extLst>
      <p:ext uri="{BB962C8B-B14F-4D97-AF65-F5344CB8AC3E}">
        <p14:creationId xmlns:p14="http://schemas.microsoft.com/office/powerpoint/2010/main" val="398513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b="0" i="0" kern="1200" noProof="0" dirty="0" err="1" smtClean="0">
                <a:solidFill>
                  <a:schemeClr val="tx1"/>
                </a:solidFill>
                <a:effectLst/>
                <a:latin typeface="+mn-lt"/>
                <a:ea typeface="+mn-ea"/>
                <a:cs typeface="+mn-cs"/>
              </a:rPr>
              <a:t>Medzihviezdny</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prach</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nie</a:t>
            </a:r>
            <a:r>
              <a:rPr lang="en-GB" sz="1200" b="0" i="0" kern="1200" baseline="0" noProof="0" dirty="0" smtClean="0">
                <a:solidFill>
                  <a:schemeClr val="tx1"/>
                </a:solidFill>
                <a:effectLst/>
                <a:latin typeface="+mn-lt"/>
                <a:ea typeface="+mn-ea"/>
                <a:cs typeface="+mn-cs"/>
              </a:rPr>
              <a:t> je “</a:t>
            </a:r>
            <a:r>
              <a:rPr lang="en-GB" sz="1200" b="0" i="0" kern="1200" baseline="0" noProof="0" dirty="0" err="1" smtClean="0">
                <a:solidFill>
                  <a:schemeClr val="tx1"/>
                </a:solidFill>
                <a:effectLst/>
                <a:latin typeface="+mn-lt"/>
                <a:ea typeface="+mn-ea"/>
                <a:cs typeface="+mn-cs"/>
              </a:rPr>
              <a:t>prach</a:t>
            </a:r>
            <a:r>
              <a:rPr lang="en-GB" sz="1200" b="0" i="0" kern="1200" baseline="0" noProof="0" dirty="0" smtClean="0">
                <a:solidFill>
                  <a:schemeClr val="tx1"/>
                </a:solidFill>
                <a:effectLst/>
                <a:latin typeface="+mn-lt"/>
                <a:ea typeface="+mn-ea"/>
                <a:cs typeface="+mn-cs"/>
              </a:rPr>
              <a:t>” v </a:t>
            </a:r>
            <a:r>
              <a:rPr lang="en-GB" sz="1200" b="0" i="0" kern="1200" baseline="0" noProof="0" dirty="0" err="1" smtClean="0">
                <a:solidFill>
                  <a:schemeClr val="tx1"/>
                </a:solidFill>
                <a:effectLst/>
                <a:latin typeface="+mn-lt"/>
                <a:ea typeface="+mn-ea"/>
                <a:cs typeface="+mn-cs"/>
              </a:rPr>
              <a:t>pravom</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slova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zmysle</a:t>
            </a:r>
            <a:r>
              <a:rPr lang="en-GB" sz="1200" b="0" i="0" kern="1200" baseline="0" noProof="0" dirty="0" smtClean="0">
                <a:solidFill>
                  <a:schemeClr val="tx1"/>
                </a:solidFill>
                <a:effectLst/>
                <a:latin typeface="+mn-lt"/>
                <a:ea typeface="+mn-ea"/>
                <a:cs typeface="+mn-cs"/>
              </a:rPr>
              <a:t> ale </a:t>
            </a:r>
            <a:r>
              <a:rPr lang="en-GB" sz="1200" b="0" i="0" kern="1200" baseline="0" noProof="0" dirty="0" err="1" smtClean="0">
                <a:solidFill>
                  <a:schemeClr val="tx1"/>
                </a:solidFill>
                <a:effectLst/>
                <a:latin typeface="+mn-lt"/>
                <a:ea typeface="+mn-ea"/>
                <a:cs typeface="+mn-cs"/>
              </a:rPr>
              <a:t>ano</a:t>
            </a:r>
            <a:r>
              <a:rPr lang="en-GB" sz="1200" b="0" i="0" kern="1200" baseline="0" noProof="0" dirty="0" smtClean="0">
                <a:solidFill>
                  <a:schemeClr val="tx1"/>
                </a:solidFill>
                <a:effectLst/>
                <a:latin typeface="+mn-lt"/>
                <a:ea typeface="+mn-ea"/>
                <a:cs typeface="+mn-cs"/>
              </a:rPr>
              <a:t>, je to </a:t>
            </a:r>
            <a:r>
              <a:rPr lang="en-GB" sz="1200" b="0" i="0" kern="1200" baseline="0" noProof="0" dirty="0" err="1" smtClean="0">
                <a:solidFill>
                  <a:schemeClr val="tx1"/>
                </a:solidFill>
                <a:effectLst/>
                <a:latin typeface="+mn-lt"/>
                <a:ea typeface="+mn-ea"/>
                <a:cs typeface="+mn-cs"/>
              </a:rPr>
              <a:t>aj</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kremenny</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prach</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podla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toho</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kde</a:t>
            </a:r>
            <a:r>
              <a:rPr lang="en-GB" sz="1200" b="0" i="0" kern="1200" baseline="0" noProof="0" dirty="0" smtClean="0">
                <a:solidFill>
                  <a:schemeClr val="tx1"/>
                </a:solidFill>
                <a:effectLst/>
                <a:latin typeface="+mn-lt"/>
                <a:ea typeface="+mn-ea"/>
                <a:cs typeface="+mn-cs"/>
              </a:rPr>
              <a:t>)</a:t>
            </a:r>
          </a:p>
          <a:p>
            <a:r>
              <a:rPr lang="en-GB" sz="1200" b="0" i="0" kern="1200" baseline="0" noProof="0" dirty="0" smtClean="0">
                <a:solidFill>
                  <a:schemeClr val="tx1"/>
                </a:solidFill>
                <a:effectLst/>
                <a:latin typeface="+mn-lt"/>
                <a:ea typeface="+mn-ea"/>
                <a:cs typeface="+mn-cs"/>
              </a:rPr>
              <a:t>LY light year je </a:t>
            </a:r>
            <a:r>
              <a:rPr lang="en-GB" sz="1200" b="0" i="0" kern="1200" baseline="0" noProof="0" dirty="0" err="1" smtClean="0">
                <a:solidFill>
                  <a:schemeClr val="tx1"/>
                </a:solidFill>
                <a:effectLst/>
                <a:latin typeface="+mn-lt"/>
                <a:ea typeface="+mn-ea"/>
                <a:cs typeface="+mn-cs"/>
              </a:rPr>
              <a:t>velmi</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vhodna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dlzkova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miera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vo</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vesmire</a:t>
            </a:r>
            <a:endParaRPr lang="en-GB" sz="1200" b="0" i="0" kern="1200" baseline="0" noProof="0" dirty="0" smtClean="0">
              <a:solidFill>
                <a:schemeClr val="tx1"/>
              </a:solidFill>
              <a:effectLst/>
              <a:latin typeface="+mn-lt"/>
              <a:ea typeface="+mn-ea"/>
              <a:cs typeface="+mn-cs"/>
            </a:endParaRPr>
          </a:p>
          <a:p>
            <a:r>
              <a:rPr lang="en-GB" sz="1200" b="0" i="0" kern="1200" baseline="0" noProof="0" dirty="0" err="1" smtClean="0">
                <a:solidFill>
                  <a:schemeClr val="tx1"/>
                </a:solidFill>
                <a:effectLst/>
                <a:latin typeface="+mn-lt"/>
                <a:ea typeface="+mn-ea"/>
                <a:cs typeface="+mn-cs"/>
              </a:rPr>
              <a:t>kLY</a:t>
            </a:r>
            <a:r>
              <a:rPr lang="en-GB" sz="1200" b="0" i="0" kern="1200" baseline="0" noProof="0" dirty="0" smtClean="0">
                <a:solidFill>
                  <a:schemeClr val="tx1"/>
                </a:solidFill>
                <a:effectLst/>
                <a:latin typeface="+mn-lt"/>
                <a:ea typeface="+mn-ea"/>
                <a:cs typeface="+mn-cs"/>
              </a:rPr>
              <a:t> – </a:t>
            </a:r>
            <a:r>
              <a:rPr lang="en-GB" sz="1200" b="0" i="0" kern="1200" baseline="0" noProof="0" dirty="0" err="1" smtClean="0">
                <a:solidFill>
                  <a:schemeClr val="tx1"/>
                </a:solidFill>
                <a:effectLst/>
                <a:latin typeface="+mn-lt"/>
                <a:ea typeface="+mn-ea"/>
                <a:cs typeface="+mn-cs"/>
              </a:rPr>
              <a:t>vhodne</a:t>
            </a:r>
            <a:r>
              <a:rPr lang="en-GB" sz="1200" b="0" i="0" kern="1200" baseline="0" noProof="0" dirty="0" smtClean="0">
                <a:solidFill>
                  <a:schemeClr val="tx1"/>
                </a:solidFill>
                <a:effectLst/>
                <a:latin typeface="+mn-lt"/>
                <a:ea typeface="+mn-ea"/>
                <a:cs typeface="+mn-cs"/>
              </a:rPr>
              <a:t> v </a:t>
            </a:r>
            <a:r>
              <a:rPr lang="en-GB" sz="1200" b="0" i="0" kern="1200" baseline="0" noProof="0" dirty="0" err="1" smtClean="0">
                <a:solidFill>
                  <a:schemeClr val="tx1"/>
                </a:solidFill>
                <a:effectLst/>
                <a:latin typeface="+mn-lt"/>
                <a:ea typeface="+mn-ea"/>
                <a:cs typeface="+mn-cs"/>
              </a:rPr>
              <a:t>nasej</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galaxii</a:t>
            </a:r>
            <a:endParaRPr lang="en-GB" sz="1200" b="0" i="0" kern="1200" baseline="0" noProof="0" dirty="0" smtClean="0">
              <a:solidFill>
                <a:schemeClr val="tx1"/>
              </a:solidFill>
              <a:effectLst/>
              <a:latin typeface="+mn-lt"/>
              <a:ea typeface="+mn-ea"/>
              <a:cs typeface="+mn-cs"/>
            </a:endParaRPr>
          </a:p>
          <a:p>
            <a:r>
              <a:rPr lang="en-GB" sz="1200" b="0" i="0" kern="1200" baseline="0" noProof="0" dirty="0" err="1" smtClean="0">
                <a:solidFill>
                  <a:schemeClr val="tx1"/>
                </a:solidFill>
                <a:effectLst/>
                <a:latin typeface="+mn-lt"/>
                <a:ea typeface="+mn-ea"/>
                <a:cs typeface="+mn-cs"/>
              </a:rPr>
              <a:t>MLY</a:t>
            </a:r>
            <a:r>
              <a:rPr lang="en-GB" sz="1200" b="0" i="0" kern="1200" baseline="0" noProof="0" dirty="0" smtClean="0">
                <a:solidFill>
                  <a:schemeClr val="tx1"/>
                </a:solidFill>
                <a:effectLst/>
                <a:latin typeface="+mn-lt"/>
                <a:ea typeface="+mn-ea"/>
                <a:cs typeface="+mn-cs"/>
              </a:rPr>
              <a:t> – </a:t>
            </a:r>
            <a:r>
              <a:rPr lang="en-GB" sz="1200" b="0" i="0" kern="1200" baseline="0" noProof="0" dirty="0" err="1" smtClean="0">
                <a:solidFill>
                  <a:schemeClr val="tx1"/>
                </a:solidFill>
                <a:effectLst/>
                <a:latin typeface="+mn-lt"/>
                <a:ea typeface="+mn-ea"/>
                <a:cs typeface="+mn-cs"/>
              </a:rPr>
              <a:t>miestna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skupina</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galaxii</a:t>
            </a:r>
            <a:endParaRPr lang="en-GB" sz="1200" b="0" i="0" kern="1200" baseline="0" noProof="0" dirty="0" smtClean="0">
              <a:solidFill>
                <a:schemeClr val="tx1"/>
              </a:solidFill>
              <a:effectLst/>
              <a:latin typeface="+mn-lt"/>
              <a:ea typeface="+mn-ea"/>
              <a:cs typeface="+mn-cs"/>
            </a:endParaRPr>
          </a:p>
          <a:p>
            <a:r>
              <a:rPr lang="en-GB" sz="1200" b="0" i="0" kern="1200" baseline="0" noProof="0" dirty="0" err="1" smtClean="0">
                <a:solidFill>
                  <a:schemeClr val="tx1"/>
                </a:solidFill>
                <a:effectLst/>
                <a:latin typeface="+mn-lt"/>
                <a:ea typeface="+mn-ea"/>
                <a:cs typeface="+mn-cs"/>
              </a:rPr>
              <a:t>GLY</a:t>
            </a:r>
            <a:r>
              <a:rPr lang="en-GB" sz="1200" b="0" i="0" kern="1200" baseline="0" noProof="0" dirty="0" smtClean="0">
                <a:solidFill>
                  <a:schemeClr val="tx1"/>
                </a:solidFill>
                <a:effectLst/>
                <a:latin typeface="+mn-lt"/>
                <a:ea typeface="+mn-ea"/>
                <a:cs typeface="+mn-cs"/>
              </a:rPr>
              <a:t> – </a:t>
            </a:r>
            <a:r>
              <a:rPr lang="en-GB" sz="1200" b="0" i="0" kern="1200" baseline="0" noProof="0" dirty="0" err="1" smtClean="0">
                <a:solidFill>
                  <a:schemeClr val="tx1"/>
                </a:solidFill>
                <a:effectLst/>
                <a:latin typeface="+mn-lt"/>
                <a:ea typeface="+mn-ea"/>
                <a:cs typeface="+mn-cs"/>
              </a:rPr>
              <a:t>vesmir</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ako</a:t>
            </a:r>
            <a:r>
              <a:rPr lang="en-GB" sz="1200" b="0" i="0" kern="1200" baseline="0" noProof="0" dirty="0" smtClean="0">
                <a:solidFill>
                  <a:schemeClr val="tx1"/>
                </a:solidFill>
                <a:effectLst/>
                <a:latin typeface="+mn-lt"/>
                <a:ea typeface="+mn-ea"/>
                <a:cs typeface="+mn-cs"/>
              </a:rPr>
              <a:t> </a:t>
            </a:r>
            <a:r>
              <a:rPr lang="en-GB" sz="1200" b="0" i="0" kern="1200" baseline="0" noProof="0" dirty="0" err="1" smtClean="0">
                <a:solidFill>
                  <a:schemeClr val="tx1"/>
                </a:solidFill>
                <a:effectLst/>
                <a:latin typeface="+mn-lt"/>
                <a:ea typeface="+mn-ea"/>
                <a:cs typeface="+mn-cs"/>
              </a:rPr>
              <a:t>celok</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7</a:t>
            </a:fld>
            <a:endParaRPr lang="en-GB"/>
          </a:p>
        </p:txBody>
      </p:sp>
    </p:spTree>
    <p:extLst>
      <p:ext uri="{BB962C8B-B14F-4D97-AF65-F5344CB8AC3E}">
        <p14:creationId xmlns:p14="http://schemas.microsoft.com/office/powerpoint/2010/main" val="282519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smtClean="0"/>
              <a:t>Optical space telescopes</a:t>
            </a:r>
          </a:p>
          <a:p>
            <a:r>
              <a:rPr lang="en-GB" noProof="0" dirty="0" smtClean="0"/>
              <a:t>Hubble space telescope</a:t>
            </a:r>
          </a:p>
          <a:p>
            <a:endParaRPr lang="en-GB" sz="1200" b="0" i="0" kern="1200" noProof="0" dirty="0" smtClean="0">
              <a:solidFill>
                <a:schemeClr val="tx1"/>
              </a:solidFill>
              <a:effectLst/>
              <a:latin typeface="+mn-lt"/>
              <a:ea typeface="+mn-ea"/>
              <a:cs typeface="+mn-cs"/>
            </a:endParaRPr>
          </a:p>
          <a:p>
            <a:r>
              <a:rPr lang="en-GB" sz="1200" b="0" i="0" kern="1200" noProof="0" dirty="0" smtClean="0">
                <a:solidFill>
                  <a:schemeClr val="tx1"/>
                </a:solidFill>
                <a:effectLst/>
                <a:latin typeface="+mn-lt"/>
                <a:ea typeface="+mn-ea"/>
                <a:cs typeface="+mn-cs"/>
              </a:rPr>
              <a:t>Comet </a:t>
            </a:r>
            <a:r>
              <a:rPr lang="en-GB" sz="1200" b="0" i="0" kern="1200" noProof="0" dirty="0" err="1" smtClean="0">
                <a:solidFill>
                  <a:schemeClr val="tx1"/>
                </a:solidFill>
                <a:effectLst/>
                <a:latin typeface="+mn-lt"/>
                <a:ea typeface="+mn-ea"/>
                <a:cs typeface="+mn-cs"/>
              </a:rPr>
              <a:t>Shoemacker</a:t>
            </a:r>
            <a:r>
              <a:rPr lang="en-GB" sz="1200" b="0" i="0" kern="1200" noProof="0" dirty="0" smtClean="0">
                <a:solidFill>
                  <a:schemeClr val="tx1"/>
                </a:solidFill>
                <a:effectLst/>
                <a:latin typeface="+mn-lt"/>
                <a:ea typeface="+mn-ea"/>
                <a:cs typeface="+mn-cs"/>
              </a:rPr>
              <a:t>/Levy 9 teared apart by Jupiter gravity (tidal forces)</a:t>
            </a:r>
          </a:p>
          <a:p>
            <a:r>
              <a:rPr lang="en-GB" sz="1200" b="0" i="0" kern="1200" noProof="0" dirty="0" smtClean="0">
                <a:solidFill>
                  <a:schemeClr val="tx1"/>
                </a:solidFill>
                <a:effectLst/>
                <a:latin typeface="+mn-lt"/>
                <a:ea typeface="+mn-ea"/>
                <a:cs typeface="+mn-cs"/>
              </a:rPr>
              <a:t>UV image of Jupiter after comet fragments impact </a:t>
            </a:r>
          </a:p>
          <a:p>
            <a:endParaRPr lang="en-GB" sz="1200" b="0" i="0" kern="1200" noProof="0" dirty="0" smtClean="0">
              <a:solidFill>
                <a:schemeClr val="tx1"/>
              </a:solidFill>
              <a:effectLst/>
              <a:latin typeface="+mn-lt"/>
              <a:ea typeface="+mn-ea"/>
              <a:cs typeface="+mn-cs"/>
            </a:endParaRPr>
          </a:p>
          <a:p>
            <a:r>
              <a:rPr lang="en-GB" sz="1200" b="0" i="0" kern="1200" noProof="0" dirty="0" smtClean="0">
                <a:solidFill>
                  <a:schemeClr val="tx1"/>
                </a:solidFill>
                <a:effectLst/>
                <a:latin typeface="+mn-lt"/>
                <a:ea typeface="+mn-ea"/>
                <a:cs typeface="+mn-cs"/>
              </a:rPr>
              <a:t>Hubble Deep field image, 342 separate exposures over 10 days (December 1995), taken with </a:t>
            </a:r>
            <a:r>
              <a:rPr lang="en-GB" sz="1200" b="0" i="0" kern="1200" noProof="0" dirty="0" err="1" smtClean="0">
                <a:solidFill>
                  <a:schemeClr val="tx1"/>
                </a:solidFill>
                <a:effectLst/>
                <a:latin typeface="+mn-lt"/>
                <a:ea typeface="+mn-ea"/>
                <a:cs typeface="+mn-cs"/>
              </a:rPr>
              <a:t>WFPC2</a:t>
            </a:r>
            <a:endParaRPr lang="en-GB" sz="1200" b="0" i="0" kern="1200" noProof="0" dirty="0" smtClean="0">
              <a:solidFill>
                <a:schemeClr val="tx1"/>
              </a:solidFill>
              <a:effectLst/>
              <a:latin typeface="+mn-lt"/>
              <a:ea typeface="+mn-ea"/>
              <a:cs typeface="+mn-cs"/>
            </a:endParaRPr>
          </a:p>
          <a:p>
            <a:r>
              <a:rPr lang="en-GB" sz="1200" b="0" i="0" kern="1200" noProof="0" dirty="0" smtClean="0">
                <a:solidFill>
                  <a:schemeClr val="tx1"/>
                </a:solidFill>
                <a:effectLst/>
                <a:latin typeface="+mn-lt"/>
                <a:ea typeface="+mn-ea"/>
                <a:cs typeface="+mn-cs"/>
              </a:rPr>
              <a:t>more than 3000 objects (galaxies and clusters of galaxies)</a:t>
            </a:r>
          </a:p>
          <a:p>
            <a:r>
              <a:rPr lang="en-GB" sz="1200" b="0" i="0" kern="1200" noProof="0" dirty="0" smtClean="0">
                <a:solidFill>
                  <a:schemeClr val="tx1"/>
                </a:solidFill>
                <a:effectLst/>
                <a:latin typeface="+mn-lt"/>
                <a:ea typeface="+mn-ea"/>
                <a:cs typeface="+mn-cs"/>
              </a:rPr>
              <a:t>only 2,6 arcminute angular size</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8</a:t>
            </a:fld>
            <a:endParaRPr lang="en-GB"/>
          </a:p>
        </p:txBody>
      </p:sp>
    </p:spTree>
    <p:extLst>
      <p:ext uri="{BB962C8B-B14F-4D97-AF65-F5344CB8AC3E}">
        <p14:creationId xmlns:p14="http://schemas.microsoft.com/office/powerpoint/2010/main" val="282519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noProof="0" dirty="0" err="1" smtClean="0"/>
              <a:t>Priklad</a:t>
            </a:r>
            <a:r>
              <a:rPr lang="en-GB" noProof="0" dirty="0" smtClean="0"/>
              <a:t> </a:t>
            </a:r>
            <a:r>
              <a:rPr lang="en-GB" noProof="0" dirty="0" err="1" smtClean="0"/>
              <a:t>ako</a:t>
            </a:r>
            <a:r>
              <a:rPr lang="en-GB" noProof="0" dirty="0" smtClean="0"/>
              <a:t> </a:t>
            </a:r>
            <a:r>
              <a:rPr lang="en-GB" noProof="0" dirty="0" err="1" smtClean="0"/>
              <a:t>sa</a:t>
            </a:r>
            <a:r>
              <a:rPr lang="en-GB" noProof="0" dirty="0" smtClean="0"/>
              <a:t> </a:t>
            </a:r>
            <a:r>
              <a:rPr lang="en-GB" noProof="0" dirty="0" err="1" smtClean="0"/>
              <a:t>publikovane</a:t>
            </a:r>
            <a:r>
              <a:rPr lang="en-GB" noProof="0" dirty="0" smtClean="0"/>
              <a:t> </a:t>
            </a:r>
            <a:r>
              <a:rPr lang="en-GB" noProof="0" dirty="0" err="1" smtClean="0"/>
              <a:t>obrazky</a:t>
            </a:r>
            <a:r>
              <a:rPr lang="en-GB" noProof="0" dirty="0" smtClean="0"/>
              <a:t> </a:t>
            </a:r>
            <a:r>
              <a:rPr lang="en-GB" noProof="0" dirty="0" err="1" smtClean="0"/>
              <a:t>edituju</a:t>
            </a:r>
            <a:r>
              <a:rPr lang="en-GB" noProof="0" dirty="0" smtClean="0"/>
              <a:t> (v </a:t>
            </a:r>
            <a:r>
              <a:rPr lang="en-GB" noProof="0" dirty="0" err="1" smtClean="0"/>
              <a:t>dobrej</a:t>
            </a:r>
            <a:r>
              <a:rPr lang="en-GB" noProof="0" dirty="0" smtClean="0"/>
              <a:t> </a:t>
            </a:r>
            <a:r>
              <a:rPr lang="en-GB" noProof="0" dirty="0" err="1" smtClean="0"/>
              <a:t>viere</a:t>
            </a:r>
            <a:r>
              <a:rPr lang="en-GB" noProof="0" dirty="0" smtClean="0"/>
              <a:t>)</a:t>
            </a:r>
          </a:p>
          <a:p>
            <a:r>
              <a:rPr lang="en-GB" noProof="0" dirty="0" smtClean="0"/>
              <a:t>- </a:t>
            </a:r>
            <a:r>
              <a:rPr lang="en-GB" noProof="0" dirty="0" err="1" smtClean="0"/>
              <a:t>vyfarbovanie</a:t>
            </a:r>
            <a:r>
              <a:rPr lang="en-GB" noProof="0" dirty="0" smtClean="0"/>
              <a:t> </a:t>
            </a:r>
            <a:r>
              <a:rPr lang="en-GB" noProof="0" dirty="0" err="1" smtClean="0"/>
              <a:t>podla</a:t>
            </a:r>
            <a:r>
              <a:rPr lang="en-GB" noProof="0" dirty="0" smtClean="0"/>
              <a:t> </a:t>
            </a:r>
            <a:r>
              <a:rPr lang="en-GB" noProof="0" dirty="0" err="1" smtClean="0"/>
              <a:t>pouzitych</a:t>
            </a:r>
            <a:r>
              <a:rPr lang="en-GB" noProof="0" dirty="0" smtClean="0"/>
              <a:t> </a:t>
            </a:r>
            <a:r>
              <a:rPr lang="en-GB" noProof="0" dirty="0" err="1" smtClean="0"/>
              <a:t>filtrov</a:t>
            </a:r>
            <a:endParaRPr lang="en-GB" noProof="0" dirty="0" smtClean="0"/>
          </a:p>
          <a:p>
            <a:r>
              <a:rPr lang="en-GB" noProof="0" dirty="0" smtClean="0"/>
              <a:t>- </a:t>
            </a:r>
            <a:r>
              <a:rPr lang="en-GB" noProof="0" dirty="0" err="1" smtClean="0"/>
              <a:t>skladanie</a:t>
            </a:r>
            <a:r>
              <a:rPr lang="en-GB" baseline="0" noProof="0" dirty="0" smtClean="0"/>
              <a:t> </a:t>
            </a:r>
            <a:r>
              <a:rPr lang="en-GB" baseline="0" noProof="0" dirty="0" err="1" smtClean="0"/>
              <a:t>viacerych</a:t>
            </a:r>
            <a:r>
              <a:rPr lang="en-GB" baseline="0" noProof="0" dirty="0" smtClean="0"/>
              <a:t> </a:t>
            </a:r>
            <a:r>
              <a:rPr lang="en-GB" baseline="0" noProof="0" dirty="0" err="1" smtClean="0"/>
              <a:t>expozicii</a:t>
            </a:r>
            <a:endParaRPr lang="en-GB" baseline="0" noProof="0" dirty="0" smtClean="0"/>
          </a:p>
          <a:p>
            <a:pPr marL="171450" indent="-171450">
              <a:buFontTx/>
              <a:buChar char="-"/>
            </a:pPr>
            <a:r>
              <a:rPr lang="en-GB" baseline="0" noProof="0" dirty="0" err="1" smtClean="0"/>
              <a:t>odstranovanie</a:t>
            </a:r>
            <a:r>
              <a:rPr lang="en-GB" baseline="0" noProof="0" dirty="0" smtClean="0"/>
              <a:t> </a:t>
            </a:r>
            <a:r>
              <a:rPr lang="en-GB" baseline="0" noProof="0" dirty="0" err="1" smtClean="0"/>
              <a:t>objektov</a:t>
            </a:r>
            <a:r>
              <a:rPr lang="en-GB" baseline="0" noProof="0" dirty="0" smtClean="0"/>
              <a:t> </a:t>
            </a:r>
            <a:r>
              <a:rPr lang="en-GB" baseline="0" noProof="0" dirty="0" err="1" smtClean="0"/>
              <a:t>na</a:t>
            </a:r>
            <a:r>
              <a:rPr lang="en-GB" baseline="0" noProof="0" dirty="0" smtClean="0"/>
              <a:t> </a:t>
            </a:r>
            <a:r>
              <a:rPr lang="en-GB" baseline="0" noProof="0" dirty="0" err="1" smtClean="0"/>
              <a:t>popredi</a:t>
            </a:r>
            <a:endParaRPr lang="en-GB" baseline="0" noProof="0" dirty="0" smtClean="0"/>
          </a:p>
          <a:p>
            <a:pPr marL="171450" indent="-171450">
              <a:buFontTx/>
              <a:buChar char="-"/>
            </a:pPr>
            <a:endParaRPr lang="en-GB" baseline="0" noProof="0" dirty="0" smtClean="0"/>
          </a:p>
          <a:p>
            <a:pPr marL="171450" indent="-171450">
              <a:buFontTx/>
              <a:buChar char="-"/>
            </a:pPr>
            <a:r>
              <a:rPr lang="en-GB" baseline="0" noProof="0" dirty="0" err="1" smtClean="0"/>
              <a:t>ak</a:t>
            </a:r>
            <a:r>
              <a:rPr lang="en-GB" baseline="0" noProof="0" dirty="0" smtClean="0"/>
              <a:t> ale </a:t>
            </a:r>
            <a:r>
              <a:rPr lang="en-GB" baseline="0" noProof="0" dirty="0" err="1" smtClean="0"/>
              <a:t>skutocne</a:t>
            </a:r>
            <a:r>
              <a:rPr lang="en-GB" baseline="0" noProof="0" dirty="0" smtClean="0"/>
              <a:t> </a:t>
            </a:r>
            <a:r>
              <a:rPr lang="en-GB" baseline="0" noProof="0" dirty="0" err="1" smtClean="0"/>
              <a:t>meriame</a:t>
            </a:r>
            <a:r>
              <a:rPr lang="en-GB" baseline="0" noProof="0" dirty="0" smtClean="0"/>
              <a:t> </a:t>
            </a:r>
            <a:r>
              <a:rPr lang="en-GB" baseline="0" noProof="0" dirty="0" err="1" smtClean="0"/>
              <a:t>vzdialenost</a:t>
            </a:r>
            <a:r>
              <a:rPr lang="en-GB" baseline="0" noProof="0" dirty="0" smtClean="0"/>
              <a:t> </a:t>
            </a:r>
            <a:r>
              <a:rPr lang="en-GB" baseline="0" noProof="0" dirty="0" err="1" smtClean="0"/>
              <a:t>paralaxou</a:t>
            </a:r>
            <a:r>
              <a:rPr lang="en-GB" baseline="0" noProof="0" dirty="0" smtClean="0"/>
              <a:t>, </a:t>
            </a:r>
            <a:r>
              <a:rPr lang="en-GB" baseline="0" noProof="0" dirty="0" err="1" smtClean="0"/>
              <a:t>potom</a:t>
            </a:r>
            <a:r>
              <a:rPr lang="en-GB" baseline="0" noProof="0" dirty="0" smtClean="0"/>
              <a:t> je </a:t>
            </a:r>
            <a:r>
              <a:rPr lang="en-GB" baseline="0" noProof="0" dirty="0" err="1" smtClean="0"/>
              <a:t>vhodnejsou</a:t>
            </a:r>
            <a:r>
              <a:rPr lang="en-GB" baseline="0" noProof="0" dirty="0" smtClean="0"/>
              <a:t> </a:t>
            </a:r>
            <a:r>
              <a:rPr lang="en-GB" baseline="0" noProof="0" dirty="0" err="1" smtClean="0"/>
              <a:t>jednotkou</a:t>
            </a:r>
            <a:r>
              <a:rPr lang="en-GB" baseline="0" noProof="0" dirty="0" smtClean="0"/>
              <a:t> parsec</a:t>
            </a:r>
            <a:endParaRPr lang="en-GB" noProof="0" dirty="0"/>
          </a:p>
        </p:txBody>
      </p:sp>
      <p:sp>
        <p:nvSpPr>
          <p:cNvPr id="4" name="Slide Number Placeholder 3"/>
          <p:cNvSpPr>
            <a:spLocks noGrp="1"/>
          </p:cNvSpPr>
          <p:nvPr>
            <p:ph type="sldNum" sz="quarter" idx="10"/>
          </p:nvPr>
        </p:nvSpPr>
        <p:spPr/>
        <p:txBody>
          <a:bodyPr/>
          <a:lstStyle/>
          <a:p>
            <a:fld id="{3721E35B-0791-453C-8012-5AA9532F72F5}" type="slidenum">
              <a:rPr lang="en-GB" smtClean="0"/>
              <a:t>9</a:t>
            </a:fld>
            <a:endParaRPr lang="en-GB"/>
          </a:p>
        </p:txBody>
      </p:sp>
    </p:spTree>
    <p:extLst>
      <p:ext uri="{BB962C8B-B14F-4D97-AF65-F5344CB8AC3E}">
        <p14:creationId xmlns:p14="http://schemas.microsoft.com/office/powerpoint/2010/main" val="282519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50373"/>
            <a:ext cx="8640960" cy="648071"/>
          </a:xfrm>
        </p:spPr>
        <p:txBody>
          <a:bodyPr>
            <a:normAutofit/>
          </a:bodyPr>
          <a:lstStyle>
            <a:lvl1pPr>
              <a:defRPr sz="4000" b="1"/>
            </a:lvl1pPr>
          </a:lstStyle>
          <a:p>
            <a:r>
              <a:rPr lang="en-US" dirty="0" smtClean="0"/>
              <a:t>Click to edit Master title style</a:t>
            </a:r>
            <a:endParaRPr lang="en-GB" dirty="0"/>
          </a:p>
        </p:txBody>
      </p:sp>
      <p:sp>
        <p:nvSpPr>
          <p:cNvPr id="7" name="Content Placeholder 2"/>
          <p:cNvSpPr>
            <a:spLocks noGrp="1"/>
          </p:cNvSpPr>
          <p:nvPr>
            <p:ph sz="half" idx="1"/>
          </p:nvPr>
        </p:nvSpPr>
        <p:spPr>
          <a:xfrm>
            <a:off x="179512" y="1556792"/>
            <a:ext cx="4316288" cy="5112568"/>
          </a:xfrm>
        </p:spPr>
        <p:txBody>
          <a:bodyPr/>
          <a:lstStyle>
            <a:lvl1pPr marL="263525" indent="-250825">
              <a:defRPr sz="2800"/>
            </a:lvl1pPr>
            <a:lvl2pPr marL="542925" indent="-265113">
              <a:defRPr sz="2400"/>
            </a:lvl2pPr>
            <a:lvl3pPr marL="719138" indent="-228600">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Obdĺžnik 6"/>
          <p:cNvSpPr/>
          <p:nvPr userDrawn="1"/>
        </p:nvSpPr>
        <p:spPr>
          <a:xfrm>
            <a:off x="0" y="980728"/>
            <a:ext cx="2987824" cy="144016"/>
          </a:xfrm>
          <a:prstGeom prst="rect">
            <a:avLst/>
          </a:prstGeom>
          <a:solidFill>
            <a:srgbClr val="971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Content Placeholder 2"/>
          <p:cNvSpPr>
            <a:spLocks noGrp="1"/>
          </p:cNvSpPr>
          <p:nvPr>
            <p:ph sz="half" idx="13"/>
          </p:nvPr>
        </p:nvSpPr>
        <p:spPr>
          <a:xfrm>
            <a:off x="4576260" y="739687"/>
            <a:ext cx="4572000" cy="718593"/>
          </a:xfrm>
          <a:solidFill>
            <a:srgbClr val="000066"/>
          </a:solidFill>
        </p:spPr>
        <p:txBody>
          <a:bodyPr anchor="ctr"/>
          <a:lstStyle>
            <a:lvl1pPr marL="0" indent="0" algn="ctr">
              <a:buNone/>
              <a:defRPr sz="2400" b="1">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Content Placeholder 2"/>
          <p:cNvSpPr>
            <a:spLocks noGrp="1"/>
          </p:cNvSpPr>
          <p:nvPr>
            <p:ph sz="half" idx="14"/>
          </p:nvPr>
        </p:nvSpPr>
        <p:spPr>
          <a:xfrm>
            <a:off x="4720208" y="1556792"/>
            <a:ext cx="4316288" cy="5112568"/>
          </a:xfrm>
        </p:spPr>
        <p:txBody>
          <a:bodyPr/>
          <a:lstStyle>
            <a:lvl1pPr marL="263525" indent="-250825">
              <a:defRPr sz="2800"/>
            </a:lvl1pPr>
            <a:lvl2pPr marL="542925" indent="-265113">
              <a:defRPr sz="2400"/>
            </a:lvl2pPr>
            <a:lvl3pPr marL="719138" indent="-228600">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748156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4772" y="90129"/>
            <a:ext cx="8640960" cy="648071"/>
          </a:xfrm>
        </p:spPr>
        <p:txBody>
          <a:bodyPr>
            <a:normAutofit/>
          </a:bodyPr>
          <a:lstStyle>
            <a:lvl1pPr>
              <a:defRPr sz="4000" b="1"/>
            </a:lvl1pPr>
          </a:lstStyle>
          <a:p>
            <a:r>
              <a:rPr lang="en-US" dirty="0" smtClean="0"/>
              <a:t>Click to edit Master title style</a:t>
            </a:r>
            <a:endParaRPr lang="en-GB" dirty="0"/>
          </a:p>
        </p:txBody>
      </p:sp>
      <p:sp>
        <p:nvSpPr>
          <p:cNvPr id="7" name="Content Placeholder 2"/>
          <p:cNvSpPr>
            <a:spLocks noGrp="1"/>
          </p:cNvSpPr>
          <p:nvPr>
            <p:ph sz="half" idx="1"/>
          </p:nvPr>
        </p:nvSpPr>
        <p:spPr>
          <a:xfrm>
            <a:off x="179512" y="1556792"/>
            <a:ext cx="8784976" cy="5112568"/>
          </a:xfrm>
        </p:spPr>
        <p:txBody>
          <a:bodyPr/>
          <a:lstStyle>
            <a:lvl1pPr marL="263525" indent="-250825">
              <a:defRPr sz="2800"/>
            </a:lvl1pPr>
            <a:lvl2pPr marL="542925" indent="-265113">
              <a:defRPr sz="2400"/>
            </a:lvl2pPr>
            <a:lvl3pPr marL="719138" indent="-228600">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Obdĺžnik 6"/>
          <p:cNvSpPr/>
          <p:nvPr userDrawn="1"/>
        </p:nvSpPr>
        <p:spPr>
          <a:xfrm>
            <a:off x="0" y="980728"/>
            <a:ext cx="2987824" cy="144016"/>
          </a:xfrm>
          <a:prstGeom prst="rect">
            <a:avLst/>
          </a:prstGeom>
          <a:solidFill>
            <a:srgbClr val="971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Content Placeholder 2"/>
          <p:cNvSpPr>
            <a:spLocks noGrp="1"/>
          </p:cNvSpPr>
          <p:nvPr>
            <p:ph sz="half" idx="13"/>
          </p:nvPr>
        </p:nvSpPr>
        <p:spPr>
          <a:xfrm>
            <a:off x="4576260" y="739687"/>
            <a:ext cx="4572000" cy="718593"/>
          </a:xfrm>
          <a:solidFill>
            <a:srgbClr val="000066"/>
          </a:solidFill>
        </p:spPr>
        <p:txBody>
          <a:bodyPr anchor="ctr"/>
          <a:lstStyle>
            <a:lvl1pPr marL="0" indent="0" algn="ctr">
              <a:buNone/>
              <a:defRPr sz="2400" b="1">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775807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103381"/>
            <a:ext cx="8640960" cy="648071"/>
          </a:xfrm>
        </p:spPr>
        <p:txBody>
          <a:bodyPr>
            <a:normAutofit/>
          </a:bodyPr>
          <a:lstStyle>
            <a:lvl1pPr>
              <a:defRPr sz="4000" b="1"/>
            </a:lvl1pPr>
          </a:lstStyle>
          <a:p>
            <a:r>
              <a:rPr lang="en-US" dirty="0" smtClean="0"/>
              <a:t>Click to edit Master title style</a:t>
            </a:r>
            <a:endParaRPr lang="en-GB" dirty="0"/>
          </a:p>
        </p:txBody>
      </p:sp>
      <p:sp>
        <p:nvSpPr>
          <p:cNvPr id="7" name="Content Placeholder 2"/>
          <p:cNvSpPr>
            <a:spLocks noGrp="1"/>
          </p:cNvSpPr>
          <p:nvPr>
            <p:ph sz="half" idx="1"/>
          </p:nvPr>
        </p:nvSpPr>
        <p:spPr>
          <a:xfrm>
            <a:off x="179512" y="1052736"/>
            <a:ext cx="8784976" cy="5616624"/>
          </a:xfrm>
        </p:spPr>
        <p:txBody>
          <a:bodyPr/>
          <a:lstStyle>
            <a:lvl1pPr marL="263525" indent="-250825">
              <a:defRPr sz="2800"/>
            </a:lvl1pPr>
            <a:lvl2pPr marL="542925" indent="-265113">
              <a:defRPr sz="2400"/>
            </a:lvl2pPr>
            <a:lvl3pPr marL="719138" indent="-228600">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Obdĺžnik 6"/>
          <p:cNvSpPr/>
          <p:nvPr userDrawn="1"/>
        </p:nvSpPr>
        <p:spPr>
          <a:xfrm>
            <a:off x="0" y="829208"/>
            <a:ext cx="2987824" cy="144016"/>
          </a:xfrm>
          <a:prstGeom prst="rect">
            <a:avLst/>
          </a:prstGeom>
          <a:solidFill>
            <a:srgbClr val="971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0442164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50373"/>
            <a:ext cx="8640960" cy="648071"/>
          </a:xfrm>
        </p:spPr>
        <p:txBody>
          <a:bodyPr>
            <a:normAutofit/>
          </a:bodyPr>
          <a:lstStyle>
            <a:lvl1pPr>
              <a:defRPr sz="4000" b="1"/>
            </a:lvl1pPr>
          </a:lstStyle>
          <a:p>
            <a:r>
              <a:rPr lang="en-US" dirty="0" smtClean="0"/>
              <a:t>Click to edit Master title style</a:t>
            </a:r>
            <a:endParaRPr lang="en-GB" dirty="0"/>
          </a:p>
        </p:txBody>
      </p:sp>
    </p:spTree>
    <p:extLst>
      <p:ext uri="{BB962C8B-B14F-4D97-AF65-F5344CB8AC3E}">
        <p14:creationId xmlns:p14="http://schemas.microsoft.com/office/powerpoint/2010/main" val="30553412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73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39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8865D-337E-4B66-85DA-9F218E4F3A13}" type="datetimeFigureOut">
              <a:rPr lang="en-US" smtClean="0"/>
              <a:t>9/2/2020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A7582-0496-43A8-8612-51C71CD86EB8}" type="slidenum">
              <a:rPr lang="en-US" smtClean="0"/>
              <a:t>‹#›</a:t>
            </a:fld>
            <a:endParaRPr lang="en-US"/>
          </a:p>
        </p:txBody>
      </p:sp>
    </p:spTree>
    <p:extLst>
      <p:ext uri="{BB962C8B-B14F-4D97-AF65-F5344CB8AC3E}">
        <p14:creationId xmlns:p14="http://schemas.microsoft.com/office/powerpoint/2010/main" val="35841367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gea.esac.esa.int/archiv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exoplanetarchive.ipac.caltech.edu/"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heasarc.gsfc.nasa.gov/docs/tess/" TargetMode="External"/><Relationship Id="rId4" Type="http://schemas.openxmlformats.org/officeDocument/2006/relationships/hyperlink" Target="https://exofop.ipac.caltech.edu/te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www.spitzer.caltech.edu/" TargetMode="Externa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5.gif"/><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9.gif"/><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hyperlink" Target="http://www.mpe.mpg.de/eROSIT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7.tm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www.swift.ac.uk/"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7.tmp"/></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4.tmp"/><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2.jpg"/><Relationship Id="rId5" Type="http://schemas.openxmlformats.org/officeDocument/2006/relationships/image" Target="../media/image101.tmp"/><Relationship Id="rId4" Type="http://schemas.openxmlformats.org/officeDocument/2006/relationships/image" Target="../media/image100.tmp"/></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stsci.edu/"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emf"/></Relationships>
</file>

<file path=ppt/slides/_rels/slide6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3" Type="http://schemas.openxmlformats.org/officeDocument/2006/relationships/image" Target="../media/image115.png"/><Relationship Id="rId7" Type="http://schemas.openxmlformats.org/officeDocument/2006/relationships/image" Target="../media/image119.tmp"/><Relationship Id="rId12"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2.png"/><Relationship Id="rId5" Type="http://schemas.openxmlformats.org/officeDocument/2006/relationships/image" Target="../media/image117.png"/><Relationship Id="rId10" Type="http://schemas.openxmlformats.org/officeDocument/2006/relationships/hyperlink" Target="http://sky.esa.int/" TargetMode="External"/><Relationship Id="rId4" Type="http://schemas.openxmlformats.org/officeDocument/2006/relationships/image" Target="../media/image116.png"/><Relationship Id="rId9" Type="http://schemas.openxmlformats.org/officeDocument/2006/relationships/image" Target="../media/image121.jpeg"/></Relationships>
</file>

<file path=ppt/slides/_rels/slide64.xml.rels><?xml version="1.0" encoding="UTF-8" standalone="yes"?>
<Relationships xmlns="http://schemas.openxmlformats.org/package/2006/relationships"><Relationship Id="rId2" Type="http://schemas.openxmlformats.org/officeDocument/2006/relationships/image" Target="../media/image125.tmp"/><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29.tmp"/><Relationship Id="rId3" Type="http://schemas.openxmlformats.org/officeDocument/2006/relationships/image" Target="../media/image126.jpeg"/><Relationship Id="rId7" Type="http://schemas.openxmlformats.org/officeDocument/2006/relationships/image" Target="../media/image128.tmp"/><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hyperlink" Target="https://gea.esac.esa.int/archive/" TargetMode="External"/><Relationship Id="rId4" Type="http://schemas.openxmlformats.org/officeDocument/2006/relationships/hyperlink" Target="https://www.cosmos.esa.int/web/voyage-2050/hom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gif"/><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73000"/>
                    </a14:imgEffect>
                    <a14:imgEffect>
                      <a14:brightnessContrast bright="-1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580112" y="5661248"/>
            <a:ext cx="3528392" cy="1200329"/>
          </a:xfrm>
          <a:prstGeom prst="rect">
            <a:avLst/>
          </a:prstGeom>
          <a:noFill/>
        </p:spPr>
        <p:txBody>
          <a:bodyPr wrap="square">
            <a:spAutoFit/>
          </a:bodyPr>
          <a:lstStyle/>
          <a:p>
            <a:pPr algn="r" fontAlgn="auto">
              <a:spcBef>
                <a:spcPts val="0"/>
              </a:spcBef>
              <a:spcAft>
                <a:spcPts val="0"/>
              </a:spcAft>
              <a:defRPr/>
            </a:pPr>
            <a:r>
              <a:rPr kumimoji="0" lang="sk-SK" altLang="ko-KR" sz="2400" b="1" i="1" dirty="0" smtClean="0">
                <a:solidFill>
                  <a:schemeClr val="bg1">
                    <a:lumMod val="95000"/>
                  </a:schemeClr>
                </a:solidFill>
                <a:latin typeface="+mj-lt"/>
                <a:cs typeface="Arial" pitchFamily="34" charset="0"/>
              </a:rPr>
              <a:t>Pavol Valko</a:t>
            </a:r>
            <a:r>
              <a:rPr kumimoji="0" lang="en-GB" altLang="ko-KR" sz="2400" b="1" i="1" dirty="0" smtClean="0">
                <a:solidFill>
                  <a:schemeClr val="bg1">
                    <a:lumMod val="95000"/>
                  </a:schemeClr>
                </a:solidFill>
                <a:latin typeface="+mj-lt"/>
                <a:cs typeface="Arial" pitchFamily="34" charset="0"/>
              </a:rPr>
              <a:t>,  </a:t>
            </a:r>
            <a:r>
              <a:rPr lang="en-US" altLang="ko-KR" sz="2400" b="1" i="1" dirty="0" smtClean="0">
                <a:solidFill>
                  <a:schemeClr val="bg1">
                    <a:lumMod val="95000"/>
                  </a:schemeClr>
                </a:solidFill>
                <a:latin typeface="+mj-lt"/>
                <a:cs typeface="Arial" pitchFamily="34" charset="0"/>
              </a:rPr>
              <a:t>A.D.</a:t>
            </a:r>
            <a:r>
              <a:rPr lang="sk-SK" altLang="ko-KR" sz="2400" b="1" i="1" dirty="0" smtClean="0">
                <a:solidFill>
                  <a:schemeClr val="bg1">
                    <a:lumMod val="95000"/>
                  </a:schemeClr>
                </a:solidFill>
                <a:latin typeface="+mj-lt"/>
                <a:cs typeface="Arial" pitchFamily="34" charset="0"/>
              </a:rPr>
              <a:t>  20</a:t>
            </a:r>
            <a:r>
              <a:rPr lang="en-US" altLang="ko-KR" sz="2400" b="1" i="1" dirty="0" smtClean="0">
                <a:solidFill>
                  <a:schemeClr val="bg1">
                    <a:lumMod val="95000"/>
                  </a:schemeClr>
                </a:solidFill>
                <a:latin typeface="+mj-lt"/>
                <a:cs typeface="Arial" pitchFamily="34" charset="0"/>
              </a:rPr>
              <a:t>20</a:t>
            </a:r>
            <a:endParaRPr lang="sk-SK" altLang="ko-KR" sz="2400" b="1" i="1" dirty="0" smtClean="0">
              <a:solidFill>
                <a:schemeClr val="bg1">
                  <a:lumMod val="95000"/>
                </a:schemeClr>
              </a:solidFill>
              <a:latin typeface="+mj-lt"/>
              <a:cs typeface="Arial" pitchFamily="34" charset="0"/>
            </a:endParaRPr>
          </a:p>
          <a:p>
            <a:pPr algn="r" fontAlgn="auto">
              <a:spcBef>
                <a:spcPts val="0"/>
              </a:spcBef>
              <a:spcAft>
                <a:spcPts val="0"/>
              </a:spcAft>
              <a:defRPr/>
            </a:pPr>
            <a:r>
              <a:rPr kumimoji="0" lang="sk-SK" altLang="ko-KR" sz="2400" b="1" i="1" dirty="0" err="1" smtClean="0">
                <a:solidFill>
                  <a:schemeClr val="bg1"/>
                </a:solidFill>
                <a:latin typeface="+mj-lt"/>
                <a:cs typeface="Arial" pitchFamily="34" charset="0"/>
              </a:rPr>
              <a:t>valko</a:t>
            </a:r>
            <a:r>
              <a:rPr kumimoji="0" lang="en-GB" altLang="ko-KR" sz="2400" b="1" i="1" dirty="0" smtClean="0">
                <a:solidFill>
                  <a:schemeClr val="bg1"/>
                </a:solidFill>
                <a:latin typeface="+mj-lt"/>
                <a:cs typeface="Arial" pitchFamily="34" charset="0"/>
              </a:rPr>
              <a:t>@</a:t>
            </a:r>
            <a:r>
              <a:rPr kumimoji="0" lang="en-GB" altLang="ko-KR" sz="2400" b="1" i="1" dirty="0" err="1" smtClean="0">
                <a:solidFill>
                  <a:schemeClr val="bg1"/>
                </a:solidFill>
                <a:latin typeface="+mj-lt"/>
                <a:cs typeface="Arial" pitchFamily="34" charset="0"/>
              </a:rPr>
              <a:t>elf.stuba.sk</a:t>
            </a:r>
            <a:endParaRPr kumimoji="0" lang="en-GB" altLang="ko-KR" sz="2400" b="1" i="1" dirty="0" smtClean="0">
              <a:solidFill>
                <a:schemeClr val="bg1"/>
              </a:solidFill>
              <a:latin typeface="+mj-lt"/>
              <a:cs typeface="Arial" pitchFamily="34" charset="0"/>
            </a:endParaRPr>
          </a:p>
          <a:p>
            <a:pPr algn="r" fontAlgn="auto">
              <a:spcBef>
                <a:spcPts val="0"/>
              </a:spcBef>
              <a:spcAft>
                <a:spcPts val="0"/>
              </a:spcAft>
              <a:defRPr/>
            </a:pPr>
            <a:r>
              <a:rPr lang="en-GB" altLang="ko-KR" sz="2400" b="1" i="1" dirty="0" err="1" smtClean="0">
                <a:solidFill>
                  <a:schemeClr val="bg1"/>
                </a:solidFill>
                <a:latin typeface="+mj-lt"/>
                <a:cs typeface="Arial" pitchFamily="34" charset="0"/>
              </a:rPr>
              <a:t>www.valko.net</a:t>
            </a:r>
            <a:endParaRPr kumimoji="0" lang="en-US" altLang="ko-KR" sz="2400" b="1" i="1" dirty="0">
              <a:solidFill>
                <a:schemeClr val="bg1"/>
              </a:solidFill>
              <a:latin typeface="+mj-lt"/>
              <a:cs typeface="Arial" pitchFamily="34" charset="0"/>
            </a:endParaRPr>
          </a:p>
        </p:txBody>
      </p:sp>
      <p:sp>
        <p:nvSpPr>
          <p:cNvPr id="5" name="TextBox 1"/>
          <p:cNvSpPr txBox="1">
            <a:spLocks noChangeArrowheads="1"/>
          </p:cNvSpPr>
          <p:nvPr/>
        </p:nvSpPr>
        <p:spPr bwMode="auto">
          <a:xfrm>
            <a:off x="179512" y="1361088"/>
            <a:ext cx="8820472" cy="3724096"/>
          </a:xfrm>
          <a:prstGeom prst="rect">
            <a:avLst/>
          </a:prstGeom>
          <a:noFill/>
          <a:ln w="9525">
            <a:noFill/>
            <a:miter lim="800000"/>
            <a:headEnd/>
            <a:tailEnd/>
          </a:ln>
        </p:spPr>
        <p:txBody>
          <a:bodyPr wrap="square">
            <a:spAutoFit/>
          </a:bodyPr>
          <a:lstStyle/>
          <a:p>
            <a:pPr algn="ctr"/>
            <a:r>
              <a:rPr lang="sk-SK" altLang="ko-KR" sz="8800" b="1" dirty="0" smtClean="0">
                <a:solidFill>
                  <a:schemeClr val="bg1">
                    <a:lumMod val="95000"/>
                  </a:schemeClr>
                </a:solidFill>
                <a:latin typeface="+mj-lt"/>
                <a:ea typeface="맑은 고딕" pitchFamily="50" charset="-127"/>
                <a:cs typeface="Arial" pitchFamily="34" charset="0"/>
              </a:rPr>
              <a:t>Veda a vesmír,</a:t>
            </a:r>
          </a:p>
          <a:p>
            <a:pPr algn="ctr"/>
            <a:r>
              <a:rPr lang="sk-SK" altLang="ko-KR" sz="6000" b="1" dirty="0" smtClean="0">
                <a:solidFill>
                  <a:schemeClr val="bg1">
                    <a:lumMod val="95000"/>
                  </a:schemeClr>
                </a:solidFill>
                <a:latin typeface="+mj-lt"/>
                <a:ea typeface="맑은 고딕" pitchFamily="50" charset="-127"/>
                <a:cs typeface="Arial" pitchFamily="34" charset="0"/>
              </a:rPr>
              <a:t>resp.</a:t>
            </a:r>
            <a:endParaRPr lang="sk-SK" altLang="ko-KR" sz="8800" b="1" dirty="0" smtClean="0">
              <a:solidFill>
                <a:schemeClr val="bg1">
                  <a:lumMod val="95000"/>
                </a:schemeClr>
              </a:solidFill>
              <a:latin typeface="+mj-lt"/>
              <a:ea typeface="맑은 고딕" pitchFamily="50" charset="-127"/>
              <a:cs typeface="Arial" pitchFamily="34" charset="0"/>
            </a:endParaRPr>
          </a:p>
          <a:p>
            <a:pPr algn="ctr"/>
            <a:r>
              <a:rPr lang="sk-SK" altLang="ko-KR" sz="8800" b="1" dirty="0" smtClean="0">
                <a:solidFill>
                  <a:schemeClr val="bg1">
                    <a:lumMod val="95000"/>
                  </a:schemeClr>
                </a:solidFill>
                <a:latin typeface="+mj-lt"/>
                <a:ea typeface="맑은 고딕" pitchFamily="50" charset="-127"/>
                <a:cs typeface="Arial" pitchFamily="34" charset="0"/>
              </a:rPr>
              <a:t>veda vo vesmíre</a:t>
            </a:r>
            <a:endParaRPr lang="sk-SK" altLang="ko-KR" sz="5100" b="1" dirty="0" smtClean="0">
              <a:solidFill>
                <a:schemeClr val="bg1">
                  <a:lumMod val="95000"/>
                </a:schemeClr>
              </a:solidFill>
              <a:latin typeface="+mj-lt"/>
              <a:ea typeface="맑은 고딕" pitchFamily="50" charset="-127"/>
              <a:cs typeface="Arial" pitchFamily="34" charset="0"/>
            </a:endParaRPr>
          </a:p>
        </p:txBody>
      </p:sp>
    </p:spTree>
    <p:extLst>
      <p:ext uri="{BB962C8B-B14F-4D97-AF65-F5344CB8AC3E}">
        <p14:creationId xmlns:p14="http://schemas.microsoft.com/office/powerpoint/2010/main" val="1709384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5" name="Content Placeholder 4"/>
          <p:cNvSpPr>
            <a:spLocks noGrp="1"/>
          </p:cNvSpPr>
          <p:nvPr>
            <p:ph sz="half" idx="1"/>
          </p:nvPr>
        </p:nvSpPr>
        <p:spPr>
          <a:xfrm>
            <a:off x="179512" y="1196752"/>
            <a:ext cx="4316288" cy="5544616"/>
          </a:xfrm>
        </p:spPr>
        <p:txBody>
          <a:bodyPr>
            <a:normAutofit fontScale="62500" lnSpcReduction="20000"/>
          </a:bodyPr>
          <a:lstStyle/>
          <a:p>
            <a:pPr marL="12700" indent="0">
              <a:buNone/>
            </a:pPr>
            <a:r>
              <a:rPr lang="sk-SK" sz="3200" noProof="0" dirty="0" smtClean="0"/>
              <a:t>Nie je to klasický teleskop ale zložitý systém určený na mapovanie polohy, svietivosti (farby) aj pohybu približne jednej miliardy (</a:t>
            </a:r>
            <a:r>
              <a:rPr lang="sk-SK" sz="3200" noProof="0" dirty="0" smtClean="0">
                <a:sym typeface="Symbol"/>
              </a:rPr>
              <a:t>1%</a:t>
            </a:r>
            <a:r>
              <a:rPr lang="sk-SK" sz="3200" noProof="0" dirty="0" smtClean="0"/>
              <a:t>) hviezd v našej galaxii.</a:t>
            </a:r>
          </a:p>
          <a:p>
            <a:r>
              <a:rPr lang="sk-SK" sz="2900" noProof="0" dirty="0" smtClean="0"/>
              <a:t>umiestnený v L2 bode, kam bol vynesený  19. XII.2013 (</a:t>
            </a:r>
            <a:r>
              <a:rPr lang="sk-SK" sz="2900" noProof="0" dirty="0" err="1" smtClean="0"/>
              <a:t>Soyuz</a:t>
            </a:r>
            <a:r>
              <a:rPr lang="sk-SK" sz="2900" noProof="0" dirty="0" smtClean="0"/>
              <a:t> ST-B/</a:t>
            </a:r>
            <a:r>
              <a:rPr lang="sk-SK" sz="2900" noProof="0" dirty="0" err="1" smtClean="0"/>
              <a:t>Fregat-MT</a:t>
            </a:r>
            <a:r>
              <a:rPr lang="sk-SK" sz="2900" noProof="0" dirty="0" smtClean="0"/>
              <a:t>, </a:t>
            </a:r>
            <a:r>
              <a:rPr lang="sk-SK" sz="2900" noProof="0" dirty="0" err="1" smtClean="0"/>
              <a:t>Kourou</a:t>
            </a:r>
            <a:r>
              <a:rPr lang="sk-SK" sz="2900" noProof="0" dirty="0" smtClean="0"/>
              <a:t>)</a:t>
            </a:r>
          </a:p>
          <a:p>
            <a:r>
              <a:rPr lang="sk-SK" sz="2900" noProof="0" dirty="0" smtClean="0"/>
              <a:t>rotačne stabilizovaný, čo umožňuje spojité pozorovanie metódou skenovania </a:t>
            </a:r>
          </a:p>
          <a:p>
            <a:endParaRPr lang="sk-SK" sz="200" noProof="0" dirty="0" smtClean="0"/>
          </a:p>
          <a:p>
            <a:pPr marL="12700" indent="0">
              <a:buNone/>
            </a:pPr>
            <a:r>
              <a:rPr lang="sk-SK" sz="3200" noProof="0" dirty="0" smtClean="0"/>
              <a:t> Hlavné prístroje:</a:t>
            </a:r>
          </a:p>
          <a:p>
            <a:r>
              <a:rPr lang="sk-SK" noProof="0" dirty="0" smtClean="0"/>
              <a:t> </a:t>
            </a:r>
            <a:r>
              <a:rPr lang="sk-SK" noProof="0" dirty="0" err="1" smtClean="0"/>
              <a:t>Astro</a:t>
            </a:r>
            <a:r>
              <a:rPr lang="sk-SK" noProof="0" dirty="0" smtClean="0"/>
              <a:t> 2 </a:t>
            </a:r>
          </a:p>
          <a:p>
            <a:pPr lvl="1"/>
            <a:r>
              <a:rPr lang="sk-SK" sz="2600" noProof="0" dirty="0" smtClean="0"/>
              <a:t>dvojica identických zobrazovacích systémov na určovanie polohy</a:t>
            </a:r>
            <a:r>
              <a:rPr lang="en-US" sz="2600" noProof="0" dirty="0" smtClean="0"/>
              <a:t> </a:t>
            </a:r>
            <a:r>
              <a:rPr lang="en-US" sz="2600" noProof="0" dirty="0" err="1" smtClean="0"/>
              <a:t>hviezd</a:t>
            </a:r>
            <a:r>
              <a:rPr lang="en-US" sz="2600" noProof="0" dirty="0" smtClean="0"/>
              <a:t> </a:t>
            </a:r>
            <a:endParaRPr lang="sk-SK" sz="2600" noProof="0" dirty="0" smtClean="0"/>
          </a:p>
          <a:p>
            <a:pPr lvl="1"/>
            <a:r>
              <a:rPr lang="sk-SK" sz="2600" noProof="0" dirty="0" smtClean="0"/>
              <a:t>každý s 1.45 × 0.5 m primárnym zrkadlom </a:t>
            </a:r>
            <a:br>
              <a:rPr lang="sk-SK" sz="2600" noProof="0" dirty="0" smtClean="0"/>
            </a:br>
            <a:r>
              <a:rPr lang="sk-SK" sz="2600" noProof="0" dirty="0" smtClean="0"/>
              <a:t>a 4500 × 1966 </a:t>
            </a:r>
            <a:r>
              <a:rPr lang="sk-SK" sz="2600" noProof="0" dirty="0" err="1" smtClean="0"/>
              <a:t>pixelovým</a:t>
            </a:r>
            <a:r>
              <a:rPr lang="sk-SK" sz="2600" noProof="0" dirty="0" smtClean="0"/>
              <a:t> CCD senzorom</a:t>
            </a:r>
          </a:p>
          <a:p>
            <a:r>
              <a:rPr lang="sk-SK" noProof="0" dirty="0" err="1" smtClean="0"/>
              <a:t>Blue</a:t>
            </a:r>
            <a:r>
              <a:rPr lang="sk-SK" noProof="0" dirty="0" smtClean="0"/>
              <a:t> / </a:t>
            </a:r>
            <a:r>
              <a:rPr lang="sk-SK" noProof="0" dirty="0" err="1" smtClean="0"/>
              <a:t>Red</a:t>
            </a:r>
            <a:r>
              <a:rPr lang="sk-SK" noProof="0" dirty="0" smtClean="0"/>
              <a:t> </a:t>
            </a:r>
            <a:r>
              <a:rPr lang="sk-SK" noProof="0" dirty="0" err="1" smtClean="0"/>
              <a:t>Photometer</a:t>
            </a:r>
            <a:r>
              <a:rPr lang="sk-SK" noProof="0" dirty="0" smtClean="0"/>
              <a:t> (BP/RP) </a:t>
            </a:r>
          </a:p>
          <a:p>
            <a:pPr lvl="1"/>
            <a:r>
              <a:rPr lang="sk-SK" sz="2600" noProof="0" dirty="0" smtClean="0"/>
              <a:t>dvojica fotometrov pre modrú a červenú časť spektra</a:t>
            </a:r>
          </a:p>
          <a:p>
            <a:r>
              <a:rPr lang="sk-SK" noProof="0" dirty="0" err="1" smtClean="0"/>
              <a:t>Radial-Velocity</a:t>
            </a:r>
            <a:r>
              <a:rPr lang="sk-SK" noProof="0" dirty="0" smtClean="0"/>
              <a:t> </a:t>
            </a:r>
            <a:r>
              <a:rPr lang="sk-SK" noProof="0" dirty="0" err="1" smtClean="0"/>
              <a:t>Spectrometer</a:t>
            </a:r>
            <a:r>
              <a:rPr lang="sk-SK" noProof="0" dirty="0" smtClean="0"/>
              <a:t> (RVS)</a:t>
            </a:r>
          </a:p>
          <a:p>
            <a:pPr lvl="1"/>
            <a:r>
              <a:rPr lang="sk-SK" sz="2600" noProof="0" dirty="0" smtClean="0"/>
              <a:t>spektrometer na určovanie radiálnej rýchlosti pozorovaného objektu</a:t>
            </a:r>
          </a:p>
        </p:txBody>
      </p:sp>
      <p:sp>
        <p:nvSpPr>
          <p:cNvPr id="15" name="Content Placeholder 14"/>
          <p:cNvSpPr>
            <a:spLocks noGrp="1"/>
          </p:cNvSpPr>
          <p:nvPr>
            <p:ph sz="half" idx="13"/>
          </p:nvPr>
        </p:nvSpPr>
        <p:spPr/>
        <p:txBody>
          <a:bodyPr/>
          <a:lstStyle/>
          <a:p>
            <a:r>
              <a:rPr lang="sk-SK" noProof="0" dirty="0" smtClean="0"/>
              <a:t>GAIA</a:t>
            </a:r>
            <a:endParaRPr lang="sk-SK" noProof="0" dirty="0"/>
          </a:p>
        </p:txBody>
      </p:sp>
      <p:pic>
        <p:nvPicPr>
          <p:cNvPr id="16" name="Content Placeholder 6"/>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572000" y="1556791"/>
            <a:ext cx="4502669" cy="3000311"/>
          </a:xfrm>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036" y="4561711"/>
            <a:ext cx="3780000" cy="2366653"/>
          </a:xfrm>
          <a:prstGeom prst="rect">
            <a:avLst/>
          </a:prstGeom>
        </p:spPr>
      </p:pic>
      <p:sp>
        <p:nvSpPr>
          <p:cNvPr id="9" name="Rectangle 8"/>
          <p:cNvSpPr/>
          <p:nvPr/>
        </p:nvSpPr>
        <p:spPr>
          <a:xfrm>
            <a:off x="4513944" y="4567176"/>
            <a:ext cx="4572000" cy="369332"/>
          </a:xfrm>
          <a:prstGeom prst="rect">
            <a:avLst/>
          </a:prstGeom>
        </p:spPr>
        <p:txBody>
          <a:bodyPr wrap="square">
            <a:spAutoFit/>
          </a:bodyPr>
          <a:lstStyle/>
          <a:p>
            <a:r>
              <a:rPr lang="sk-SK" dirty="0" smtClean="0"/>
              <a:t>                                                                   </a:t>
            </a:r>
            <a:r>
              <a:rPr lang="sk-SK" dirty="0" err="1" smtClean="0"/>
              <a:t>Foto</a:t>
            </a:r>
            <a:r>
              <a:rPr lang="sk-SK" dirty="0" smtClean="0"/>
              <a:t>: ESA</a:t>
            </a:r>
          </a:p>
        </p:txBody>
      </p:sp>
    </p:spTree>
    <p:extLst>
      <p:ext uri="{BB962C8B-B14F-4D97-AF65-F5344CB8AC3E}">
        <p14:creationId xmlns:p14="http://schemas.microsoft.com/office/powerpoint/2010/main" val="1901121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5" name="Content Placeholder 4"/>
          <p:cNvSpPr>
            <a:spLocks noGrp="1"/>
          </p:cNvSpPr>
          <p:nvPr>
            <p:ph sz="half" idx="13"/>
          </p:nvPr>
        </p:nvSpPr>
        <p:spPr/>
        <p:txBody>
          <a:bodyPr>
            <a:normAutofit/>
          </a:bodyPr>
          <a:lstStyle/>
          <a:p>
            <a:r>
              <a:rPr lang="sk-SK" noProof="0" dirty="0" smtClean="0"/>
              <a:t>Mapovanie hviezd Mliečnej cesty</a:t>
            </a:r>
            <a:endParaRPr lang="sk-SK" noProof="0" dirty="0"/>
          </a:p>
        </p:txBody>
      </p:sp>
      <p:sp>
        <p:nvSpPr>
          <p:cNvPr id="10" name="TextBox 9"/>
          <p:cNvSpPr txBox="1"/>
          <p:nvPr/>
        </p:nvSpPr>
        <p:spPr>
          <a:xfrm>
            <a:off x="5641016" y="5870559"/>
            <a:ext cx="2785699" cy="369332"/>
          </a:xfrm>
          <a:prstGeom prst="rect">
            <a:avLst/>
          </a:prstGeom>
          <a:noFill/>
        </p:spPr>
        <p:txBody>
          <a:bodyPr wrap="none" rtlCol="0">
            <a:spAutoFit/>
          </a:bodyPr>
          <a:lstStyle/>
          <a:p>
            <a:r>
              <a:rPr lang="sk-SK" dirty="0" smtClean="0">
                <a:solidFill>
                  <a:schemeClr val="bg1"/>
                </a:solidFill>
              </a:rPr>
              <a:t>Video aj diagram: ESA/GAIA</a:t>
            </a:r>
            <a:endParaRPr lang="en-US" dirty="0">
              <a:solidFill>
                <a:schemeClr val="bg1"/>
              </a:solidFill>
            </a:endParaRPr>
          </a:p>
        </p:txBody>
      </p:sp>
      <p:sp>
        <p:nvSpPr>
          <p:cNvPr id="6" name="TextBox 5"/>
          <p:cNvSpPr txBox="1"/>
          <p:nvPr/>
        </p:nvSpPr>
        <p:spPr>
          <a:xfrm>
            <a:off x="4572000" y="1640989"/>
            <a:ext cx="4515236" cy="4524315"/>
          </a:xfrm>
          <a:prstGeom prst="rect">
            <a:avLst/>
          </a:prstGeom>
          <a:solidFill>
            <a:schemeClr val="bg1"/>
          </a:solidFill>
        </p:spPr>
        <p:txBody>
          <a:bodyPr wrap="square" rtlCol="0">
            <a:spAutoFit/>
          </a:bodyPr>
          <a:lstStyle/>
          <a:p>
            <a:pPr marL="285750" indent="-200025">
              <a:buFontTx/>
              <a:buChar char="-"/>
            </a:pPr>
            <a:r>
              <a:rPr lang="en-GB" dirty="0" err="1" smtClean="0"/>
              <a:t>pozorovanie</a:t>
            </a:r>
            <a:r>
              <a:rPr lang="en-GB" dirty="0" smtClean="0"/>
              <a:t> </a:t>
            </a:r>
            <a:r>
              <a:rPr lang="en-US" dirty="0">
                <a:sym typeface="Symbol"/>
              </a:rPr>
              <a:t>&gt;</a:t>
            </a:r>
            <a:r>
              <a:rPr lang="sk-SK" dirty="0" smtClean="0">
                <a:sym typeface="Symbol"/>
              </a:rPr>
              <a:t> </a:t>
            </a:r>
            <a:r>
              <a:rPr lang="sk-SK" dirty="0" smtClean="0"/>
              <a:t>10</a:t>
            </a:r>
            <a:r>
              <a:rPr lang="sk-SK" baseline="30000" dirty="0" smtClean="0"/>
              <a:t>9  </a:t>
            </a:r>
            <a:r>
              <a:rPr lang="en-GB" dirty="0" err="1" smtClean="0"/>
              <a:t>hviezd</a:t>
            </a:r>
            <a:r>
              <a:rPr lang="en-GB" dirty="0" smtClean="0"/>
              <a:t> </a:t>
            </a:r>
            <a:r>
              <a:rPr lang="sk-SK" dirty="0" smtClean="0"/>
              <a:t>a objektov v Slnečnej sústave až </a:t>
            </a:r>
            <a:r>
              <a:rPr lang="en-GB" dirty="0" smtClean="0"/>
              <a:t>do 20 mag</a:t>
            </a:r>
            <a:endParaRPr lang="sk-SK" dirty="0" smtClean="0"/>
          </a:p>
          <a:p>
            <a:pPr marL="285750" indent="-200025">
              <a:buFontTx/>
              <a:buChar char="-"/>
            </a:pPr>
            <a:r>
              <a:rPr lang="sk-SK" dirty="0" smtClean="0"/>
              <a:t>vrátane fotometrických meraní ich variability </a:t>
            </a:r>
            <a:endParaRPr lang="en-GB" dirty="0" smtClean="0"/>
          </a:p>
          <a:p>
            <a:pPr marL="285750" indent="-200025">
              <a:buFontTx/>
              <a:buChar char="-"/>
            </a:pPr>
            <a:r>
              <a:rPr lang="sk-SK" dirty="0" smtClean="0"/>
              <a:t>3D poloha </a:t>
            </a:r>
            <a:r>
              <a:rPr lang="en-US" dirty="0">
                <a:sym typeface="Symbol"/>
              </a:rPr>
              <a:t>&gt; </a:t>
            </a:r>
            <a:r>
              <a:rPr lang="sk-SK" dirty="0" smtClean="0"/>
              <a:t>10</a:t>
            </a:r>
            <a:r>
              <a:rPr lang="sk-SK" baseline="30000" dirty="0" smtClean="0"/>
              <a:t>7</a:t>
            </a:r>
            <a:r>
              <a:rPr lang="sk-SK" dirty="0" smtClean="0"/>
              <a:t> hviezd s presnosťou 1</a:t>
            </a:r>
            <a:r>
              <a:rPr lang="en-GB" dirty="0" smtClean="0"/>
              <a:t> %</a:t>
            </a:r>
          </a:p>
          <a:p>
            <a:pPr marL="285750" indent="-200025">
              <a:buFontTx/>
              <a:buChar char="-"/>
            </a:pPr>
            <a:r>
              <a:rPr lang="en-GB" dirty="0" smtClean="0"/>
              <a:t>3D </a:t>
            </a:r>
            <a:r>
              <a:rPr lang="en-GB" dirty="0" err="1" smtClean="0"/>
              <a:t>poloha</a:t>
            </a:r>
            <a:r>
              <a:rPr lang="en-GB" dirty="0" smtClean="0"/>
              <a:t> </a:t>
            </a:r>
            <a:r>
              <a:rPr lang="en-US" dirty="0">
                <a:sym typeface="Symbol"/>
              </a:rPr>
              <a:t>&gt; </a:t>
            </a:r>
            <a:r>
              <a:rPr lang="sk-SK" dirty="0" smtClean="0"/>
              <a:t>10</a:t>
            </a:r>
            <a:r>
              <a:rPr lang="en-GB" baseline="30000" dirty="0" smtClean="0"/>
              <a:t>8</a:t>
            </a:r>
            <a:r>
              <a:rPr lang="sk-SK" dirty="0" smtClean="0"/>
              <a:t> </a:t>
            </a:r>
            <a:r>
              <a:rPr lang="sk-SK" dirty="0"/>
              <a:t>hviezd s presnosťou </a:t>
            </a:r>
            <a:r>
              <a:rPr lang="sk-SK" dirty="0" smtClean="0"/>
              <a:t>1</a:t>
            </a:r>
            <a:r>
              <a:rPr lang="en-GB" dirty="0" smtClean="0"/>
              <a:t>0 %</a:t>
            </a:r>
            <a:endParaRPr lang="sk-SK" dirty="0" smtClean="0"/>
          </a:p>
          <a:p>
            <a:pPr marL="285750" indent="-200025">
              <a:buFontTx/>
              <a:buChar char="-"/>
            </a:pPr>
            <a:r>
              <a:rPr lang="sk-SK" dirty="0" smtClean="0"/>
              <a:t>pri rozlíšení </a:t>
            </a:r>
            <a:r>
              <a:rPr lang="en-GB" dirty="0">
                <a:sym typeface="Symbol"/>
              </a:rPr>
              <a:t> </a:t>
            </a:r>
            <a:r>
              <a:rPr lang="sk-SK" dirty="0" smtClean="0">
                <a:sym typeface="Symbol"/>
              </a:rPr>
              <a:t>5 </a:t>
            </a:r>
            <a:r>
              <a:rPr lang="sk-SK" dirty="0" err="1">
                <a:latin typeface="Symbol" panose="05050102010706020507" pitchFamily="18" charset="2"/>
              </a:rPr>
              <a:t>m</a:t>
            </a:r>
            <a:r>
              <a:rPr lang="sk-SK" dirty="0" err="1"/>
              <a:t>as</a:t>
            </a:r>
            <a:r>
              <a:rPr lang="sk-SK" dirty="0"/>
              <a:t> </a:t>
            </a:r>
            <a:r>
              <a:rPr lang="sk-SK" dirty="0" smtClean="0"/>
              <a:t>pre jasné hviezdy </a:t>
            </a:r>
            <a:br>
              <a:rPr lang="sk-SK" dirty="0" smtClean="0"/>
            </a:br>
            <a:r>
              <a:rPr lang="sk-SK" dirty="0" smtClean="0"/>
              <a:t>                         (600 </a:t>
            </a:r>
            <a:r>
              <a:rPr lang="sk-SK" dirty="0" err="1" smtClean="0">
                <a:latin typeface="Symbol" panose="05050102010706020507" pitchFamily="18" charset="2"/>
              </a:rPr>
              <a:t>m</a:t>
            </a:r>
            <a:r>
              <a:rPr lang="sk-SK" dirty="0" err="1" smtClean="0"/>
              <a:t>as</a:t>
            </a:r>
            <a:r>
              <a:rPr lang="sk-SK" dirty="0" smtClean="0"/>
              <a:t>  pre V=20 </a:t>
            </a:r>
            <a:r>
              <a:rPr lang="sk-SK" dirty="0" err="1" smtClean="0"/>
              <a:t>mag</a:t>
            </a:r>
            <a:r>
              <a:rPr lang="sk-SK" dirty="0" smtClean="0"/>
              <a:t>)</a:t>
            </a:r>
          </a:p>
          <a:p>
            <a:pPr marL="285750" indent="-200025">
              <a:buFontTx/>
              <a:buChar char="-"/>
            </a:pPr>
            <a:r>
              <a:rPr lang="sk-SK" dirty="0" smtClean="0"/>
              <a:t>t.j. do vzdialenosti </a:t>
            </a:r>
            <a:r>
              <a:rPr lang="en-GB" dirty="0" smtClean="0">
                <a:sym typeface="Symbol"/>
              </a:rPr>
              <a:t></a:t>
            </a:r>
            <a:r>
              <a:rPr lang="sk-SK" dirty="0" smtClean="0">
                <a:sym typeface="Symbol"/>
              </a:rPr>
              <a:t> 1/5x10</a:t>
            </a:r>
            <a:r>
              <a:rPr lang="sk-SK" baseline="30000" dirty="0" smtClean="0">
                <a:sym typeface="Symbol"/>
              </a:rPr>
              <a:t>-6 </a:t>
            </a:r>
            <a:r>
              <a:rPr lang="sk-SK" dirty="0" err="1" smtClean="0">
                <a:sym typeface="Symbol"/>
              </a:rPr>
              <a:t>as</a:t>
            </a:r>
            <a:r>
              <a:rPr lang="sk-SK" dirty="0" smtClean="0">
                <a:sym typeface="Symbol"/>
              </a:rPr>
              <a:t> = 2 </a:t>
            </a:r>
            <a:r>
              <a:rPr lang="sk-SK" dirty="0" err="1" smtClean="0">
                <a:sym typeface="Symbol"/>
              </a:rPr>
              <a:t>Mpc</a:t>
            </a:r>
            <a:r>
              <a:rPr lang="sk-SK" dirty="0">
                <a:sym typeface="Symbol"/>
              </a:rPr>
              <a:t/>
            </a:r>
            <a:br>
              <a:rPr lang="sk-SK" dirty="0">
                <a:sym typeface="Symbol"/>
              </a:rPr>
            </a:br>
            <a:r>
              <a:rPr lang="sk-SK" dirty="0" smtClean="0">
                <a:sym typeface="Symbol"/>
              </a:rPr>
              <a:t>                          (</a:t>
            </a:r>
            <a:r>
              <a:rPr lang="en-GB" dirty="0">
                <a:sym typeface="Symbol"/>
              </a:rPr>
              <a:t> </a:t>
            </a:r>
            <a:r>
              <a:rPr lang="sk-SK" dirty="0" smtClean="0">
                <a:sym typeface="Symbol"/>
              </a:rPr>
              <a:t>1,7 </a:t>
            </a:r>
            <a:r>
              <a:rPr lang="sk-SK" dirty="0" err="1" smtClean="0">
                <a:sym typeface="Symbol"/>
              </a:rPr>
              <a:t>kpc</a:t>
            </a:r>
            <a:r>
              <a:rPr lang="sk-SK" dirty="0" smtClean="0">
                <a:sym typeface="Symbol"/>
              </a:rPr>
              <a:t> </a:t>
            </a:r>
            <a:r>
              <a:rPr lang="sk-SK" dirty="0"/>
              <a:t>pre V=20 </a:t>
            </a:r>
            <a:r>
              <a:rPr lang="sk-SK" dirty="0" err="1"/>
              <a:t>mag</a:t>
            </a:r>
            <a:r>
              <a:rPr lang="sk-SK" dirty="0" smtClean="0">
                <a:sym typeface="Symbol"/>
              </a:rPr>
              <a:t>)</a:t>
            </a:r>
            <a:r>
              <a:rPr lang="sk-SK" dirty="0">
                <a:sym typeface="Symbol"/>
              </a:rPr>
              <a:t/>
            </a:r>
            <a:br>
              <a:rPr lang="sk-SK" dirty="0">
                <a:sym typeface="Symbol"/>
              </a:rPr>
            </a:br>
            <a:r>
              <a:rPr lang="sk-SK" dirty="0" smtClean="0">
                <a:sym typeface="Symbol"/>
              </a:rPr>
              <a:t>keď pozemské teleskopy majú najvyššie rozlíšenie na úrovni 0,01 </a:t>
            </a:r>
            <a:r>
              <a:rPr lang="sk-SK" dirty="0" err="1" smtClean="0">
                <a:sym typeface="Symbol"/>
              </a:rPr>
              <a:t>as</a:t>
            </a:r>
            <a:r>
              <a:rPr lang="sk-SK" dirty="0" smtClean="0">
                <a:sym typeface="Symbol"/>
              </a:rPr>
              <a:t> (100 </a:t>
            </a:r>
            <a:r>
              <a:rPr lang="sk-SK" dirty="0" err="1" smtClean="0">
                <a:sym typeface="Symbol"/>
              </a:rPr>
              <a:t>pc</a:t>
            </a:r>
            <a:r>
              <a:rPr lang="sk-SK" dirty="0" smtClean="0">
                <a:sym typeface="Symbol"/>
              </a:rPr>
              <a:t>)</a:t>
            </a:r>
          </a:p>
          <a:p>
            <a:pPr marL="285750" indent="-200025">
              <a:buFontTx/>
              <a:buChar char="-"/>
            </a:pPr>
            <a:r>
              <a:rPr lang="sk-SK" dirty="0" smtClean="0">
                <a:sym typeface="Symbol"/>
              </a:rPr>
              <a:t>meranie radiálnej rýchlosti hviezd s presnosťou 1 ÷ 15 km/s (podľa jasnosti hviezd)</a:t>
            </a:r>
          </a:p>
          <a:p>
            <a:pPr marL="285750" indent="-200025">
              <a:buFontTx/>
              <a:buChar char="-"/>
            </a:pPr>
            <a:r>
              <a:rPr lang="sk-SK" dirty="0" smtClean="0"/>
              <a:t>každé meranie opakované až </a:t>
            </a:r>
            <a:r>
              <a:rPr lang="en-GB" dirty="0" smtClean="0"/>
              <a:t>70 </a:t>
            </a:r>
            <a:r>
              <a:rPr lang="sk-SK" dirty="0" smtClean="0"/>
              <a:t>krát</a:t>
            </a:r>
            <a:endParaRPr lang="sk-SK" dirty="0" smtClean="0">
              <a:sym typeface="Symbol"/>
            </a:endParaRPr>
          </a:p>
        </p:txBody>
      </p:sp>
      <p:sp>
        <p:nvSpPr>
          <p:cNvPr id="11" name="Rectangle 10"/>
          <p:cNvSpPr/>
          <p:nvPr/>
        </p:nvSpPr>
        <p:spPr>
          <a:xfrm>
            <a:off x="5677131" y="6358127"/>
            <a:ext cx="3241272" cy="369332"/>
          </a:xfrm>
          <a:prstGeom prst="rect">
            <a:avLst/>
          </a:prstGeom>
        </p:spPr>
        <p:txBody>
          <a:bodyPr wrap="none">
            <a:spAutoFit/>
          </a:bodyPr>
          <a:lstStyle/>
          <a:p>
            <a:r>
              <a:rPr lang="en-US" dirty="0">
                <a:hlinkClick r:id="rId3"/>
              </a:rPr>
              <a:t>https://</a:t>
            </a:r>
            <a:r>
              <a:rPr lang="en-US" dirty="0" err="1">
                <a:hlinkClick r:id="rId3"/>
              </a:rPr>
              <a:t>gea.esac.esa.int</a:t>
            </a:r>
            <a:r>
              <a:rPr lang="en-US" dirty="0">
                <a:hlinkClick r:id="rId3"/>
              </a:rPr>
              <a:t>/archive/</a:t>
            </a:r>
            <a:endParaRPr lang="en-US"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32" t="14335" r="2934" b="1565"/>
          <a:stretch/>
        </p:blipFill>
        <p:spPr bwMode="auto">
          <a:xfrm>
            <a:off x="142044" y="1124744"/>
            <a:ext cx="4285940" cy="58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297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283968" y="1916825"/>
            <a:ext cx="4860000" cy="4044181"/>
          </a:xfrm>
        </p:spPr>
      </p:pic>
      <p:sp>
        <p:nvSpPr>
          <p:cNvPr id="2" name="Title 1"/>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7" name="Content Placeholder 6"/>
          <p:cNvSpPr>
            <a:spLocks noGrp="1"/>
          </p:cNvSpPr>
          <p:nvPr>
            <p:ph sz="half" idx="1"/>
          </p:nvPr>
        </p:nvSpPr>
        <p:spPr>
          <a:xfrm>
            <a:off x="35496" y="1412776"/>
            <a:ext cx="4608512" cy="5445224"/>
          </a:xfrm>
        </p:spPr>
        <p:txBody>
          <a:bodyPr>
            <a:normAutofit fontScale="62500" lnSpcReduction="20000"/>
          </a:bodyPr>
          <a:lstStyle/>
          <a:p>
            <a:pPr marL="171450" indent="-171450"/>
            <a:r>
              <a:rPr lang="sk-SK" sz="3200" noProof="0" dirty="0" smtClean="0"/>
              <a:t>odštartoval na obežnú dráhu okolo Slnka 7.III.2009</a:t>
            </a:r>
          </a:p>
          <a:p>
            <a:pPr marL="171450" indent="-171450"/>
            <a:r>
              <a:rPr lang="sk-SK" sz="3200" noProof="0" dirty="0" smtClean="0"/>
              <a:t>kopíruje pohyb Zeme s miernym zaostávaním (obežná doba 372.5 dní)</a:t>
            </a:r>
          </a:p>
          <a:p>
            <a:pPr marL="171450" indent="-171450"/>
            <a:r>
              <a:rPr lang="sk-SK" sz="3200" noProof="0" dirty="0" smtClean="0"/>
              <a:t>priemer primárneho zrkadla 1.4 m</a:t>
            </a:r>
          </a:p>
          <a:p>
            <a:pPr marL="171450" indent="-171450"/>
            <a:r>
              <a:rPr lang="sk-SK" sz="3200" noProof="0" dirty="0" smtClean="0"/>
              <a:t>určený na hľadanie </a:t>
            </a:r>
            <a:r>
              <a:rPr lang="sk-SK" sz="3200" noProof="0" dirty="0" err="1" smtClean="0"/>
              <a:t>exoplanét</a:t>
            </a:r>
            <a:r>
              <a:rPr lang="sk-SK" sz="3200" noProof="0" dirty="0" smtClean="0"/>
              <a:t>  </a:t>
            </a:r>
            <a:br>
              <a:rPr lang="sk-SK" sz="3200" noProof="0" dirty="0" smtClean="0"/>
            </a:br>
            <a:r>
              <a:rPr lang="sk-SK" sz="3200" noProof="0" dirty="0" smtClean="0"/>
              <a:t>(planét obiehajúcich okolo iných hviezd)</a:t>
            </a:r>
          </a:p>
          <a:p>
            <a:pPr marL="171450" indent="-171450"/>
            <a:r>
              <a:rPr lang="sk-SK" sz="3200" dirty="0" smtClean="0"/>
              <a:t>neočakávane vhodný aj ako detektor dynamických prejavov hviezd (extrémne silných výronov hviezdnej hmoty)</a:t>
            </a:r>
          </a:p>
          <a:p>
            <a:pPr marL="171450" indent="-171450"/>
            <a:endParaRPr lang="sk-SK" sz="600" noProof="0" dirty="0" smtClean="0"/>
          </a:p>
          <a:p>
            <a:pPr marL="171450" indent="-171450"/>
            <a:endParaRPr lang="sk-SK" sz="3200" noProof="0" dirty="0" smtClean="0"/>
          </a:p>
          <a:p>
            <a:pPr marL="171450" indent="-171450">
              <a:buNone/>
            </a:pPr>
            <a:r>
              <a:rPr lang="sk-SK" sz="3200" noProof="0" dirty="0" smtClean="0"/>
              <a:t>Jediný prístroj</a:t>
            </a:r>
          </a:p>
          <a:p>
            <a:pPr marL="171450" indent="-171450"/>
            <a:r>
              <a:rPr lang="sk-SK" sz="3200" noProof="0" dirty="0" smtClean="0"/>
              <a:t>presný fotometer</a:t>
            </a:r>
          </a:p>
          <a:p>
            <a:pPr lvl="1"/>
            <a:r>
              <a:rPr lang="sk-SK" sz="2900" noProof="0" dirty="0" smtClean="0"/>
              <a:t>v ohniskovej rovine umiestnených </a:t>
            </a:r>
            <a:br>
              <a:rPr lang="sk-SK" sz="2900" noProof="0" dirty="0" smtClean="0"/>
            </a:br>
            <a:r>
              <a:rPr lang="sk-SK" sz="2900" noProof="0" dirty="0" smtClean="0"/>
              <a:t>42 blokov CCD detektorov, každý </a:t>
            </a:r>
            <a:br>
              <a:rPr lang="sk-SK" sz="2900" noProof="0" dirty="0" smtClean="0"/>
            </a:br>
            <a:r>
              <a:rPr lang="sk-SK" sz="2900" noProof="0" dirty="0" smtClean="0"/>
              <a:t>s rozlíšením 2200x1024 </a:t>
            </a:r>
            <a:r>
              <a:rPr lang="sk-SK" sz="2900" noProof="0" dirty="0" err="1" smtClean="0"/>
              <a:t>pixelov</a:t>
            </a:r>
            <a:endParaRPr lang="sk-SK" sz="2900" noProof="0" dirty="0" smtClean="0"/>
          </a:p>
          <a:p>
            <a:pPr lvl="1"/>
            <a:r>
              <a:rPr lang="sk-SK" sz="2900" noProof="0" dirty="0" smtClean="0"/>
              <a:t>pozorujúci v oblasti 400 nm to 850 nm</a:t>
            </a:r>
          </a:p>
          <a:p>
            <a:pPr lvl="1"/>
            <a:r>
              <a:rPr lang="sk-SK" sz="2900" noProof="0" dirty="0" smtClean="0"/>
              <a:t>mäkké zaostrenie</a:t>
            </a:r>
            <a:endParaRPr lang="sk-SK" sz="2900" noProof="0" dirty="0"/>
          </a:p>
        </p:txBody>
      </p:sp>
      <p:sp>
        <p:nvSpPr>
          <p:cNvPr id="8" name="Content Placeholder 7"/>
          <p:cNvSpPr>
            <a:spLocks noGrp="1"/>
          </p:cNvSpPr>
          <p:nvPr>
            <p:ph sz="half" idx="13"/>
          </p:nvPr>
        </p:nvSpPr>
        <p:spPr/>
        <p:txBody>
          <a:bodyPr/>
          <a:lstStyle/>
          <a:p>
            <a:r>
              <a:rPr lang="sk-SK" noProof="0" dirty="0" err="1" smtClean="0"/>
              <a:t>Kepler</a:t>
            </a:r>
            <a:endParaRPr lang="sk-SK" noProof="0" dirty="0"/>
          </a:p>
        </p:txBody>
      </p:sp>
      <p:sp>
        <p:nvSpPr>
          <p:cNvPr id="6" name="TextBox 5"/>
          <p:cNvSpPr txBox="1"/>
          <p:nvPr/>
        </p:nvSpPr>
        <p:spPr>
          <a:xfrm>
            <a:off x="5436096" y="6309320"/>
            <a:ext cx="3393942" cy="369332"/>
          </a:xfrm>
          <a:prstGeom prst="rect">
            <a:avLst/>
          </a:prstGeom>
          <a:noFill/>
        </p:spPr>
        <p:txBody>
          <a:bodyPr wrap="none" rtlCol="0">
            <a:spAutoFit/>
          </a:bodyPr>
          <a:lstStyle/>
          <a:p>
            <a:r>
              <a:rPr lang="sk-SK" dirty="0" smtClean="0"/>
              <a:t>Pôvodný diagram: NASA/upravený</a:t>
            </a:r>
            <a:endParaRPr lang="en-GB" dirty="0"/>
          </a:p>
        </p:txBody>
      </p:sp>
    </p:spTree>
    <p:extLst>
      <p:ext uri="{BB962C8B-B14F-4D97-AF65-F5344CB8AC3E}">
        <p14:creationId xmlns:p14="http://schemas.microsoft.com/office/powerpoint/2010/main" val="1733056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179512" y="1498736"/>
            <a:ext cx="8856984" cy="2448272"/>
          </a:xfrm>
        </p:spPr>
        <p:txBody>
          <a:bodyPr>
            <a:noAutofit/>
          </a:bodyPr>
          <a:lstStyle/>
          <a:p>
            <a:pPr marL="171450" indent="-171450"/>
            <a:r>
              <a:rPr lang="sk-SK" sz="1600" noProof="0" dirty="0" smtClean="0"/>
              <a:t>nepozoroval planéty „vizuálne“, ale sledoval zmenu toku energie (svietivosti) materskej hviezdy zaclonenej planétou pohybujúcou sa pred ňou </a:t>
            </a:r>
            <a:br>
              <a:rPr lang="sk-SK" sz="1600" noProof="0" dirty="0" smtClean="0"/>
            </a:br>
            <a:r>
              <a:rPr lang="sk-SK" sz="1600" noProof="0" dirty="0" smtClean="0"/>
              <a:t>(podobne ako pozorujeme prechod Merkúru a Venuše cez slnečný disk)</a:t>
            </a:r>
          </a:p>
          <a:p>
            <a:pPr marL="171450" indent="-171450"/>
            <a:r>
              <a:rPr lang="sk-SK" sz="1600" noProof="0" dirty="0" smtClean="0"/>
              <a:t>na potvrdenie „existencie“ planéty sa vyžaduje pozorovanie niekoľkých prechodov s rovnakým poklesom intenzity, dobou trvania prechodu a opakujúcich sa za rovnakú periódu (dobu obehu) </a:t>
            </a:r>
          </a:p>
          <a:p>
            <a:pPr marL="171450" indent="-171450"/>
            <a:r>
              <a:rPr lang="sk-SK" sz="1600" noProof="0" dirty="0" smtClean="0"/>
              <a:t>nepozoroval celú oblohu ale len jej malý kúsok v súhvezdí Labute a Lýry do vzdialenosti 3000 LY</a:t>
            </a:r>
          </a:p>
          <a:p>
            <a:pPr marL="171450" indent="-171450"/>
            <a:r>
              <a:rPr lang="sk-SK" sz="1600" noProof="0" dirty="0" smtClean="0"/>
              <a:t>výber oblasti bol daný čo najvyšším počtom hviezd, celoročne pozorovateľných bez nebezpečenstva prieniku jasu Slnečného svetla na citlivú časť prístrojov</a:t>
            </a:r>
          </a:p>
          <a:p>
            <a:pPr marL="171450" indent="-171450"/>
            <a:r>
              <a:rPr lang="sk-SK" sz="1600" noProof="0" dirty="0" smtClean="0"/>
              <a:t>spojite pozoroval jas až 100 000 hviezd</a:t>
            </a:r>
            <a:endParaRPr lang="sk-SK" sz="1600" noProof="0" dirty="0"/>
          </a:p>
        </p:txBody>
      </p:sp>
      <p:sp>
        <p:nvSpPr>
          <p:cNvPr id="2" name="Title 1"/>
          <p:cNvSpPr>
            <a:spLocks noGrp="1"/>
          </p:cNvSpPr>
          <p:nvPr>
            <p:ph type="title"/>
          </p:nvPr>
        </p:nvSpPr>
        <p:spPr/>
        <p:txBody>
          <a:bodyPr>
            <a:normAutofit fontScale="90000"/>
          </a:bodyPr>
          <a:lstStyle/>
          <a:p>
            <a:r>
              <a:rPr lang="sk-SK" noProof="0" dirty="0" smtClean="0"/>
              <a:t>Optické  vesmírne teleskopy</a:t>
            </a:r>
            <a:endParaRPr lang="sk-SK" noProof="0" dirty="0"/>
          </a:p>
        </p:txBody>
      </p:sp>
      <p:pic>
        <p:nvPicPr>
          <p:cNvPr id="10" name="Content Placeholder 9"/>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251519" y="4005064"/>
            <a:ext cx="7340521" cy="2880320"/>
          </a:xfrm>
        </p:spPr>
      </p:pic>
      <p:sp>
        <p:nvSpPr>
          <p:cNvPr id="8" name="Content Placeholder 7"/>
          <p:cNvSpPr>
            <a:spLocks noGrp="1"/>
          </p:cNvSpPr>
          <p:nvPr>
            <p:ph sz="half" idx="13"/>
          </p:nvPr>
        </p:nvSpPr>
        <p:spPr/>
        <p:txBody>
          <a:bodyPr/>
          <a:lstStyle/>
          <a:p>
            <a:r>
              <a:rPr lang="sk-SK" noProof="0" dirty="0" err="1" smtClean="0"/>
              <a:t>Kepler</a:t>
            </a:r>
            <a:endParaRPr lang="sk-SK" noProof="0" dirty="0"/>
          </a:p>
        </p:txBody>
      </p:sp>
      <p:sp>
        <p:nvSpPr>
          <p:cNvPr id="6" name="TextBox 5"/>
          <p:cNvSpPr txBox="1"/>
          <p:nvPr/>
        </p:nvSpPr>
        <p:spPr>
          <a:xfrm>
            <a:off x="7524328" y="6491236"/>
            <a:ext cx="1604927" cy="369332"/>
          </a:xfrm>
          <a:prstGeom prst="rect">
            <a:avLst/>
          </a:prstGeom>
          <a:noFill/>
        </p:spPr>
        <p:txBody>
          <a:bodyPr wrap="none" rtlCol="0">
            <a:spAutoFit/>
          </a:bodyPr>
          <a:lstStyle/>
          <a:p>
            <a:r>
              <a:rPr lang="sk-SK" dirty="0"/>
              <a:t>D</a:t>
            </a:r>
            <a:r>
              <a:rPr lang="sk-SK" dirty="0" smtClean="0"/>
              <a:t>iagram: NASA</a:t>
            </a:r>
            <a:endParaRPr lang="en-GB" dirty="0"/>
          </a:p>
        </p:txBody>
      </p:sp>
    </p:spTree>
    <p:extLst>
      <p:ext uri="{BB962C8B-B14F-4D97-AF65-F5344CB8AC3E}">
        <p14:creationId xmlns:p14="http://schemas.microsoft.com/office/powerpoint/2010/main" val="1885593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8" name="Content Placeholder 7"/>
          <p:cNvSpPr>
            <a:spLocks noGrp="1"/>
          </p:cNvSpPr>
          <p:nvPr>
            <p:ph sz="half" idx="13"/>
          </p:nvPr>
        </p:nvSpPr>
        <p:spPr/>
        <p:txBody>
          <a:bodyPr/>
          <a:lstStyle/>
          <a:p>
            <a:r>
              <a:rPr lang="sk-SK" noProof="0" dirty="0" err="1" smtClean="0"/>
              <a:t>Kepler</a:t>
            </a:r>
            <a:r>
              <a:rPr lang="sk-SK" noProof="0" dirty="0" smtClean="0"/>
              <a:t> a K2 fáza pozorovania</a:t>
            </a:r>
            <a:endParaRPr lang="sk-SK" noProof="0" dirty="0"/>
          </a:p>
        </p:txBody>
      </p:sp>
      <p:sp>
        <p:nvSpPr>
          <p:cNvPr id="6" name="TextBox 5"/>
          <p:cNvSpPr txBox="1"/>
          <p:nvPr/>
        </p:nvSpPr>
        <p:spPr>
          <a:xfrm>
            <a:off x="7668906" y="6496878"/>
            <a:ext cx="1445332" cy="338554"/>
          </a:xfrm>
          <a:prstGeom prst="rect">
            <a:avLst/>
          </a:prstGeom>
          <a:noFill/>
        </p:spPr>
        <p:txBody>
          <a:bodyPr wrap="none" rtlCol="0">
            <a:spAutoFit/>
          </a:bodyPr>
          <a:lstStyle/>
          <a:p>
            <a:r>
              <a:rPr lang="sk-SK" sz="1600" dirty="0" smtClean="0"/>
              <a:t>Diagram: NASA</a:t>
            </a:r>
            <a:endParaRPr lang="en-GB" sz="1600" dirty="0"/>
          </a:p>
        </p:txBody>
      </p:sp>
      <p:sp>
        <p:nvSpPr>
          <p:cNvPr id="11" name="Content Placeholder 10"/>
          <p:cNvSpPr>
            <a:spLocks noGrp="1"/>
          </p:cNvSpPr>
          <p:nvPr>
            <p:ph sz="half" idx="1"/>
          </p:nvPr>
        </p:nvSpPr>
        <p:spPr>
          <a:xfrm>
            <a:off x="179512" y="1268760"/>
            <a:ext cx="8964488" cy="2016224"/>
          </a:xfrm>
        </p:spPr>
        <p:txBody>
          <a:bodyPr>
            <a:normAutofit fontScale="70000" lnSpcReduction="20000"/>
          </a:bodyPr>
          <a:lstStyle/>
          <a:p>
            <a:r>
              <a:rPr lang="sk-SK" sz="2900" noProof="0" dirty="0" smtClean="0"/>
              <a:t>dve fázy projektu:</a:t>
            </a:r>
          </a:p>
          <a:p>
            <a:r>
              <a:rPr lang="sk-SK" sz="2900" noProof="0" dirty="0" smtClean="0"/>
              <a:t>počas prvej úplná stabilizácia sondy gyroskopmi </a:t>
            </a:r>
          </a:p>
          <a:p>
            <a:r>
              <a:rPr lang="sk-SK" sz="2900" noProof="0" dirty="0" smtClean="0"/>
              <a:t>v druhej fáze kombinovaná stabilita sondy</a:t>
            </a:r>
          </a:p>
          <a:p>
            <a:pPr lvl="1"/>
            <a:r>
              <a:rPr lang="sk-SK" noProof="0" dirty="0" smtClean="0"/>
              <a:t>v prvej fáze, 4696 kandidátov, 2330 potvrdených </a:t>
            </a:r>
            <a:r>
              <a:rPr lang="sk-SK" noProof="0" dirty="0" err="1" smtClean="0"/>
              <a:t>exoplanét</a:t>
            </a:r>
            <a:r>
              <a:rPr lang="sk-SK" noProof="0" dirty="0" smtClean="0"/>
              <a:t>, z toho 21 planét v obývateľnej zóne </a:t>
            </a:r>
            <a:r>
              <a:rPr lang="en-US" noProof="0" dirty="0" smtClean="0"/>
              <a:t/>
            </a:r>
            <a:br>
              <a:rPr lang="en-US" noProof="0" dirty="0" smtClean="0"/>
            </a:br>
            <a:r>
              <a:rPr lang="sk-SK" noProof="0" dirty="0" smtClean="0"/>
              <a:t>a </a:t>
            </a:r>
            <a:r>
              <a:rPr lang="en-US" noProof="0" dirty="0" smtClean="0"/>
              <a:t>s </a:t>
            </a:r>
            <a:r>
              <a:rPr lang="sk-SK" noProof="0" dirty="0" smtClean="0"/>
              <a:t>veľkosťou &lt; 2</a:t>
            </a:r>
            <a:r>
              <a:rPr lang="sk-SK" i="1" noProof="0" dirty="0" smtClean="0"/>
              <a:t>R</a:t>
            </a:r>
            <a:r>
              <a:rPr lang="sk-SK" baseline="-25000" noProof="0" dirty="0" smtClean="0"/>
              <a:t>Z</a:t>
            </a:r>
          </a:p>
          <a:p>
            <a:pPr lvl="1"/>
            <a:r>
              <a:rPr lang="sk-SK" noProof="0" dirty="0" smtClean="0"/>
              <a:t>výsledky druhej fázy 458 kandidátov a 129 potvrdených </a:t>
            </a:r>
            <a:r>
              <a:rPr lang="sk-SK" noProof="0" dirty="0" err="1" smtClean="0"/>
              <a:t>exoplanét</a:t>
            </a:r>
            <a:endParaRPr lang="sk-SK" noProof="0" dirty="0"/>
          </a:p>
        </p:txBody>
      </p:sp>
      <p:sp>
        <p:nvSpPr>
          <p:cNvPr id="13" name="Rectangle 12"/>
          <p:cNvSpPr/>
          <p:nvPr/>
        </p:nvSpPr>
        <p:spPr>
          <a:xfrm>
            <a:off x="6468" y="6502912"/>
            <a:ext cx="3027495" cy="338554"/>
          </a:xfrm>
          <a:prstGeom prst="rect">
            <a:avLst/>
          </a:prstGeom>
        </p:spPr>
        <p:txBody>
          <a:bodyPr wrap="none">
            <a:spAutoFit/>
          </a:bodyPr>
          <a:lstStyle/>
          <a:p>
            <a:r>
              <a:rPr lang="sk-SK" sz="1600" dirty="0" smtClean="0"/>
              <a:t>Diagram: </a:t>
            </a:r>
            <a:r>
              <a:rPr lang="en-GB" sz="1600" dirty="0" smtClean="0"/>
              <a:t>W</a:t>
            </a:r>
            <a:r>
              <a:rPr lang="en-GB" sz="1600" dirty="0"/>
              <a:t>. STENZEL/NASA AMES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 y="3429000"/>
            <a:ext cx="5600459" cy="3024000"/>
          </a:xfrm>
          <a:prstGeom prst="rect">
            <a:avLst/>
          </a:prstGeom>
        </p:spPr>
      </p:pic>
      <p:pic>
        <p:nvPicPr>
          <p:cNvPr id="10" name="Content Placeholder 9"/>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5503197" y="3429000"/>
            <a:ext cx="3658473" cy="3024336"/>
          </a:xfrm>
        </p:spPr>
      </p:pic>
      <p:sp>
        <p:nvSpPr>
          <p:cNvPr id="3" name="Rectangle 2"/>
          <p:cNvSpPr/>
          <p:nvPr/>
        </p:nvSpPr>
        <p:spPr>
          <a:xfrm>
            <a:off x="3217800" y="6487024"/>
            <a:ext cx="4176913" cy="369332"/>
          </a:xfrm>
          <a:prstGeom prst="rect">
            <a:avLst/>
          </a:prstGeom>
        </p:spPr>
        <p:txBody>
          <a:bodyPr wrap="none">
            <a:spAutoFit/>
          </a:bodyPr>
          <a:lstStyle/>
          <a:p>
            <a:r>
              <a:rPr lang="en-US" dirty="0">
                <a:hlinkClick r:id="rId5"/>
              </a:rPr>
              <a:t>https://</a:t>
            </a:r>
            <a:r>
              <a:rPr lang="en-US" dirty="0" err="1">
                <a:hlinkClick r:id="rId5"/>
              </a:rPr>
              <a:t>exoplanetarchive.ipac.caltech.edu</a:t>
            </a:r>
            <a:r>
              <a:rPr lang="en-US" dirty="0">
                <a:hlinkClick r:id="rId5"/>
              </a:rPr>
              <a:t>/</a:t>
            </a:r>
            <a:endParaRPr lang="en-US" dirty="0"/>
          </a:p>
        </p:txBody>
      </p:sp>
    </p:spTree>
    <p:extLst>
      <p:ext uri="{BB962C8B-B14F-4D97-AF65-F5344CB8AC3E}">
        <p14:creationId xmlns:p14="http://schemas.microsoft.com/office/powerpoint/2010/main" val="2050213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a:t>Optické  vesmírne teleskopy</a:t>
            </a:r>
            <a:endParaRPr lang="en-US" dirty="0"/>
          </a:p>
        </p:txBody>
      </p:sp>
      <p:sp>
        <p:nvSpPr>
          <p:cNvPr id="3" name="Content Placeholder 2"/>
          <p:cNvSpPr>
            <a:spLocks noGrp="1"/>
          </p:cNvSpPr>
          <p:nvPr>
            <p:ph sz="half" idx="1"/>
          </p:nvPr>
        </p:nvSpPr>
        <p:spPr>
          <a:xfrm>
            <a:off x="107504" y="1268760"/>
            <a:ext cx="4316288" cy="5112568"/>
          </a:xfrm>
        </p:spPr>
        <p:txBody>
          <a:bodyPr>
            <a:normAutofit fontScale="92500" lnSpcReduction="20000"/>
          </a:bodyPr>
          <a:lstStyle/>
          <a:p>
            <a:r>
              <a:rPr lang="sk-SK" sz="2600" dirty="0" smtClean="0"/>
              <a:t>štart </a:t>
            </a:r>
            <a:r>
              <a:rPr lang="sk-SK" sz="2600" dirty="0" err="1" smtClean="0"/>
              <a:t>18.IV.2018</a:t>
            </a:r>
            <a:r>
              <a:rPr lang="sk-SK" sz="2600" dirty="0" smtClean="0"/>
              <a:t> </a:t>
            </a:r>
            <a:r>
              <a:rPr lang="en-US" sz="2600" dirty="0" smtClean="0"/>
              <a:t> </a:t>
            </a:r>
            <a:r>
              <a:rPr lang="sk-SK" sz="2600" dirty="0" smtClean="0"/>
              <a:t>(</a:t>
            </a:r>
            <a:r>
              <a:rPr lang="sk-SK" sz="2600" dirty="0" err="1"/>
              <a:t>Falcon</a:t>
            </a:r>
            <a:r>
              <a:rPr lang="sk-SK" sz="2600" dirty="0"/>
              <a:t> </a:t>
            </a:r>
            <a:r>
              <a:rPr lang="sk-SK" sz="2600" dirty="0" smtClean="0"/>
              <a:t>9)</a:t>
            </a:r>
          </a:p>
          <a:p>
            <a:r>
              <a:rPr lang="sk-SK" sz="2600" dirty="0" smtClean="0"/>
              <a:t>umiestnený na vysokú, silne eliptickú dráhu (apogeum vo vzdialenosti Mesiaca) </a:t>
            </a:r>
          </a:p>
          <a:p>
            <a:r>
              <a:rPr lang="sk-SK" sz="2600" dirty="0" smtClean="0"/>
              <a:t>vybavený štvoricou širokouhlých  (</a:t>
            </a:r>
            <a:r>
              <a:rPr lang="en-US" sz="2600" dirty="0"/>
              <a:t>24° × 24°</a:t>
            </a:r>
            <a:r>
              <a:rPr lang="sk-SK" sz="2600" dirty="0" smtClean="0"/>
              <a:t>) </a:t>
            </a:r>
            <a:r>
              <a:rPr lang="en-US" sz="2600" dirty="0" smtClean="0"/>
              <a:t>CCD</a:t>
            </a:r>
            <a:r>
              <a:rPr lang="en-US" sz="2600" dirty="0"/>
              <a:t> </a:t>
            </a:r>
            <a:r>
              <a:rPr lang="sk-SK" sz="2600" dirty="0" smtClean="0"/>
              <a:t>kamier, každá s </a:t>
            </a:r>
            <a:r>
              <a:rPr lang="en-US" sz="2600" dirty="0" smtClean="0"/>
              <a:t>10</a:t>
            </a:r>
            <a:r>
              <a:rPr lang="en-US" sz="2600" dirty="0"/>
              <a:t> </a:t>
            </a:r>
            <a:r>
              <a:rPr lang="sk-SK" sz="2600" dirty="0" smtClean="0"/>
              <a:t>c</a:t>
            </a:r>
            <a:r>
              <a:rPr lang="en-US" sz="2600" dirty="0" smtClean="0"/>
              <a:t>m</a:t>
            </a:r>
            <a:r>
              <a:rPr lang="sk-SK" sz="2600" dirty="0" smtClean="0"/>
              <a:t> priemerom  objektívu</a:t>
            </a:r>
          </a:p>
          <a:p>
            <a:r>
              <a:rPr lang="sk-SK" sz="2600" dirty="0" smtClean="0"/>
              <a:t>cieľom je vykonať podobné vyhľadávanie </a:t>
            </a:r>
            <a:r>
              <a:rPr lang="sk-SK" sz="2600" dirty="0" err="1" smtClean="0"/>
              <a:t>exoplanét</a:t>
            </a:r>
            <a:r>
              <a:rPr lang="sk-SK" sz="2600" dirty="0" smtClean="0"/>
              <a:t> ako uskutočnil </a:t>
            </a:r>
            <a:r>
              <a:rPr lang="sk-SK" sz="2600" dirty="0" err="1" smtClean="0"/>
              <a:t>Kepler</a:t>
            </a:r>
            <a:r>
              <a:rPr lang="sk-SK" sz="2600" dirty="0" smtClean="0"/>
              <a:t> </a:t>
            </a:r>
          </a:p>
          <a:p>
            <a:pPr lvl="1"/>
            <a:r>
              <a:rPr lang="sk-SK" sz="2200" dirty="0" smtClean="0"/>
              <a:t>na celej pozorovateľnej oblohe</a:t>
            </a:r>
          </a:p>
          <a:p>
            <a:pPr lvl="1"/>
            <a:r>
              <a:rPr lang="sk-SK" sz="2200" dirty="0" smtClean="0"/>
              <a:t>avšak „len“</a:t>
            </a:r>
            <a:r>
              <a:rPr lang="en-US" sz="2200" dirty="0" smtClean="0"/>
              <a:t> </a:t>
            </a:r>
            <a:r>
              <a:rPr lang="sk-SK" sz="2200" dirty="0" smtClean="0"/>
              <a:t> </a:t>
            </a:r>
            <a:r>
              <a:rPr lang="en-US" sz="2200" dirty="0" smtClean="0"/>
              <a:t>200</a:t>
            </a:r>
            <a:r>
              <a:rPr lang="sk-SK" sz="2200" dirty="0" smtClean="0"/>
              <a:t> </a:t>
            </a:r>
            <a:r>
              <a:rPr lang="en-US" sz="2200" dirty="0" smtClean="0"/>
              <a:t>000 </a:t>
            </a:r>
            <a:r>
              <a:rPr lang="sk-SK" sz="2200" dirty="0" smtClean="0"/>
              <a:t>najjasnejších hviezd </a:t>
            </a:r>
            <a:br>
              <a:rPr lang="sk-SK" sz="2200" dirty="0" smtClean="0"/>
            </a:br>
            <a:r>
              <a:rPr lang="sk-SK" sz="2200" dirty="0" smtClean="0"/>
              <a:t>(30 až 100 x jasnejších ako pozoroval </a:t>
            </a:r>
            <a:r>
              <a:rPr lang="sk-SK" sz="2200" dirty="0" err="1" smtClean="0"/>
              <a:t>Kepler</a:t>
            </a:r>
            <a:r>
              <a:rPr lang="sk-SK" sz="2200" dirty="0" smtClean="0"/>
              <a:t>)</a:t>
            </a:r>
          </a:p>
          <a:p>
            <a:endParaRPr lang="en-US" dirty="0"/>
          </a:p>
        </p:txBody>
      </p:sp>
      <p:sp>
        <p:nvSpPr>
          <p:cNvPr id="4" name="Content Placeholder 3"/>
          <p:cNvSpPr>
            <a:spLocks noGrp="1"/>
          </p:cNvSpPr>
          <p:nvPr>
            <p:ph sz="half" idx="13"/>
          </p:nvPr>
        </p:nvSpPr>
        <p:spPr/>
        <p:txBody>
          <a:bodyPr>
            <a:normAutofit fontScale="92500" lnSpcReduction="20000"/>
          </a:bodyPr>
          <a:lstStyle/>
          <a:p>
            <a:r>
              <a:rPr lang="en-US" dirty="0"/>
              <a:t>Transiting Exoplanet Survey Satellite</a:t>
            </a:r>
            <a:endParaRPr lang="sk-SK" dirty="0"/>
          </a:p>
          <a:p>
            <a:r>
              <a:rPr lang="sk-SK" dirty="0"/>
              <a:t>(</a:t>
            </a:r>
            <a:r>
              <a:rPr lang="sk-SK" dirty="0" err="1" smtClean="0"/>
              <a:t>TESS</a:t>
            </a:r>
            <a:r>
              <a:rPr lang="sk-SK" dirty="0" smtClean="0"/>
              <a:t>)</a:t>
            </a:r>
            <a:endParaRPr lang="en-US" dirty="0"/>
          </a:p>
        </p:txBody>
      </p:sp>
      <p:pic>
        <p:nvPicPr>
          <p:cNvPr id="7" name="Content Placeholder 6"/>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470945" y="1484784"/>
            <a:ext cx="4637559" cy="3096344"/>
          </a:xfrm>
        </p:spPr>
      </p:pic>
      <p:sp>
        <p:nvSpPr>
          <p:cNvPr id="9" name="Rectangle 8"/>
          <p:cNvSpPr/>
          <p:nvPr/>
        </p:nvSpPr>
        <p:spPr>
          <a:xfrm>
            <a:off x="4788024" y="5867980"/>
            <a:ext cx="184731" cy="369332"/>
          </a:xfrm>
          <a:prstGeom prst="rect">
            <a:avLst/>
          </a:prstGeom>
        </p:spPr>
        <p:txBody>
          <a:bodyPr wrap="none">
            <a:spAutoFit/>
          </a:bodyPr>
          <a:lstStyle/>
          <a:p>
            <a:endParaRPr lang="en-US" dirty="0"/>
          </a:p>
        </p:txBody>
      </p:sp>
      <p:sp>
        <p:nvSpPr>
          <p:cNvPr id="11" name="TextBox 10"/>
          <p:cNvSpPr txBox="1"/>
          <p:nvPr/>
        </p:nvSpPr>
        <p:spPr>
          <a:xfrm>
            <a:off x="4437741" y="4653136"/>
            <a:ext cx="4886787" cy="2139047"/>
          </a:xfrm>
          <a:prstGeom prst="rect">
            <a:avLst/>
          </a:prstGeom>
          <a:noFill/>
        </p:spPr>
        <p:txBody>
          <a:bodyPr wrap="none" rtlCol="0">
            <a:spAutoFit/>
          </a:bodyPr>
          <a:lstStyle/>
          <a:p>
            <a:r>
              <a:rPr lang="sk-SK" sz="1900" dirty="0" smtClean="0"/>
              <a:t>			 </a:t>
            </a:r>
            <a:r>
              <a:rPr lang="en-US" sz="1900" dirty="0" smtClean="0"/>
              <a:t>           </a:t>
            </a:r>
            <a:r>
              <a:rPr lang="sk-SK" sz="1900" dirty="0" smtClean="0"/>
              <a:t> </a:t>
            </a:r>
            <a:r>
              <a:rPr lang="sk-SK" sz="1900" dirty="0" err="1" smtClean="0"/>
              <a:t>Foto</a:t>
            </a:r>
            <a:r>
              <a:rPr lang="sk-SK" sz="1900" dirty="0" smtClean="0"/>
              <a:t>: NASA</a:t>
            </a:r>
            <a:endParaRPr lang="en-US" sz="1900" dirty="0" smtClean="0"/>
          </a:p>
          <a:p>
            <a:endParaRPr lang="sk-SK" sz="1400" dirty="0" smtClean="0"/>
          </a:p>
          <a:p>
            <a:r>
              <a:rPr lang="sk-SK" sz="1900" dirty="0" smtClean="0"/>
              <a:t>V</a:t>
            </a:r>
            <a:r>
              <a:rPr lang="en-US" sz="1900" dirty="0" smtClean="0"/>
              <a:t> </a:t>
            </a:r>
            <a:r>
              <a:rPr lang="en-US" sz="1900" dirty="0" err="1" smtClean="0"/>
              <a:t>auguste</a:t>
            </a:r>
            <a:r>
              <a:rPr lang="en-US" sz="1900" dirty="0" smtClean="0"/>
              <a:t> </a:t>
            </a:r>
            <a:r>
              <a:rPr lang="sk-SK" sz="1900" dirty="0" smtClean="0"/>
              <a:t>2020 dosiahnutý základný cieľ</a:t>
            </a:r>
            <a:r>
              <a:rPr lang="en-US" sz="1900" dirty="0" smtClean="0"/>
              <a:t>, </a:t>
            </a:r>
            <a:r>
              <a:rPr lang="sk-SK" sz="1900" dirty="0" smtClean="0"/>
              <a:t>keď </a:t>
            </a:r>
          </a:p>
          <a:p>
            <a:r>
              <a:rPr lang="sk-SK" sz="1900" dirty="0" smtClean="0"/>
              <a:t>bolo nasnímané cca.</a:t>
            </a:r>
            <a:r>
              <a:rPr lang="en-US" sz="1900" dirty="0" smtClean="0"/>
              <a:t> </a:t>
            </a:r>
            <a:r>
              <a:rPr lang="en-US" sz="1900" dirty="0"/>
              <a:t>75% </a:t>
            </a:r>
            <a:r>
              <a:rPr lang="sk-SK" sz="1900" dirty="0" smtClean="0"/>
              <a:t> hviezdnej oblohy</a:t>
            </a:r>
            <a:r>
              <a:rPr lang="en-US" sz="1900" dirty="0" smtClean="0"/>
              <a:t>. </a:t>
            </a:r>
            <a:endParaRPr lang="sk-SK" sz="1900" dirty="0" smtClean="0"/>
          </a:p>
          <a:p>
            <a:r>
              <a:rPr lang="sk-SK" sz="1900" dirty="0" smtClean="0"/>
              <a:t>Boli nájdených (potvrdených) </a:t>
            </a:r>
            <a:r>
              <a:rPr lang="en-US" sz="1900" dirty="0" smtClean="0"/>
              <a:t>66 </a:t>
            </a:r>
            <a:r>
              <a:rPr lang="sk-SK" sz="1900" dirty="0" smtClean="0"/>
              <a:t>nových </a:t>
            </a:r>
          </a:p>
          <a:p>
            <a:r>
              <a:rPr lang="en-US" sz="1900" dirty="0" err="1" smtClean="0"/>
              <a:t>exoplan</a:t>
            </a:r>
            <a:r>
              <a:rPr lang="sk-SK" sz="1900" dirty="0" err="1" smtClean="0"/>
              <a:t>ét</a:t>
            </a:r>
            <a:r>
              <a:rPr lang="sk-SK" sz="1900" dirty="0" smtClean="0"/>
              <a:t> a skoro </a:t>
            </a:r>
            <a:r>
              <a:rPr lang="en-US" sz="1900" dirty="0" smtClean="0"/>
              <a:t>2,100 </a:t>
            </a:r>
            <a:r>
              <a:rPr lang="sk-SK" sz="1900" dirty="0" smtClean="0"/>
              <a:t>nových kandidátov </a:t>
            </a:r>
            <a:br>
              <a:rPr lang="sk-SK" sz="1900" dirty="0" smtClean="0"/>
            </a:br>
            <a:r>
              <a:rPr lang="sk-SK" sz="1900" dirty="0" smtClean="0"/>
              <a:t>na </a:t>
            </a:r>
            <a:r>
              <a:rPr lang="sk-SK" sz="1900" dirty="0" err="1" smtClean="0"/>
              <a:t>exoplanéty</a:t>
            </a:r>
            <a:r>
              <a:rPr lang="sk-SK" sz="1900" dirty="0" smtClean="0"/>
              <a:t> (len jeden pozorovaný prechod)</a:t>
            </a:r>
            <a:r>
              <a:rPr lang="en-US" sz="1900" dirty="0" smtClean="0"/>
              <a:t>. </a:t>
            </a:r>
            <a:endParaRPr lang="en-US" sz="1900" dirty="0"/>
          </a:p>
        </p:txBody>
      </p:sp>
      <p:sp>
        <p:nvSpPr>
          <p:cNvPr id="12" name="Rectangle 11"/>
          <p:cNvSpPr/>
          <p:nvPr/>
        </p:nvSpPr>
        <p:spPr>
          <a:xfrm>
            <a:off x="251520" y="6179089"/>
            <a:ext cx="4003404" cy="646331"/>
          </a:xfrm>
          <a:prstGeom prst="rect">
            <a:avLst/>
          </a:prstGeom>
        </p:spPr>
        <p:txBody>
          <a:bodyPr wrap="none">
            <a:spAutoFit/>
          </a:bodyPr>
          <a:lstStyle/>
          <a:p>
            <a:r>
              <a:rPr lang="en-US" dirty="0">
                <a:hlinkClick r:id="rId4"/>
              </a:rPr>
              <a:t>https://</a:t>
            </a:r>
            <a:r>
              <a:rPr lang="en-US" dirty="0" err="1">
                <a:hlinkClick r:id="rId4"/>
              </a:rPr>
              <a:t>exofop.ipac.caltech.edu</a:t>
            </a:r>
            <a:r>
              <a:rPr lang="en-US" dirty="0">
                <a:hlinkClick r:id="rId4"/>
              </a:rPr>
              <a:t>/</a:t>
            </a:r>
            <a:r>
              <a:rPr lang="en-US" dirty="0" err="1">
                <a:hlinkClick r:id="rId4"/>
              </a:rPr>
              <a:t>tess</a:t>
            </a:r>
            <a:r>
              <a:rPr lang="en-US" dirty="0" smtClean="0">
                <a:hlinkClick r:id="rId4"/>
              </a:rPr>
              <a:t>/</a:t>
            </a:r>
            <a:endParaRPr lang="en-US" dirty="0" smtClean="0">
              <a:hlinkClick r:id="rId5"/>
            </a:endParaRPr>
          </a:p>
          <a:p>
            <a:r>
              <a:rPr lang="en-US" dirty="0" smtClean="0">
                <a:hlinkClick r:id="rId5"/>
              </a:rPr>
              <a:t>https</a:t>
            </a:r>
            <a:r>
              <a:rPr lang="en-US" dirty="0">
                <a:hlinkClick r:id="rId5"/>
              </a:rPr>
              <a:t>://</a:t>
            </a:r>
            <a:r>
              <a:rPr lang="en-US" dirty="0" err="1">
                <a:hlinkClick r:id="rId5"/>
              </a:rPr>
              <a:t>heasarc.gsfc.nasa.gov</a:t>
            </a:r>
            <a:r>
              <a:rPr lang="en-US" dirty="0">
                <a:hlinkClick r:id="rId5"/>
              </a:rPr>
              <a:t>/docs/</a:t>
            </a:r>
            <a:r>
              <a:rPr lang="en-US" dirty="0" err="1">
                <a:hlinkClick r:id="rId5"/>
              </a:rPr>
              <a:t>tess</a:t>
            </a:r>
            <a:r>
              <a:rPr lang="en-US" dirty="0">
                <a:hlinkClick r:id="rId5"/>
              </a:rPr>
              <a:t>/</a:t>
            </a:r>
            <a:endParaRPr lang="en-US" dirty="0"/>
          </a:p>
        </p:txBody>
      </p:sp>
    </p:spTree>
    <p:extLst>
      <p:ext uri="{BB962C8B-B14F-4D97-AF65-F5344CB8AC3E}">
        <p14:creationId xmlns:p14="http://schemas.microsoft.com/office/powerpoint/2010/main" val="760101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a:t>Optické  vesmírne teleskopy</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19811" y="1556792"/>
            <a:ext cx="4316412" cy="2380988"/>
          </a:xfrm>
        </p:spPr>
      </p:pic>
      <p:sp>
        <p:nvSpPr>
          <p:cNvPr id="4" name="Content Placeholder 3"/>
          <p:cNvSpPr>
            <a:spLocks noGrp="1"/>
          </p:cNvSpPr>
          <p:nvPr>
            <p:ph sz="half" idx="13"/>
          </p:nvPr>
        </p:nvSpPr>
        <p:spPr/>
        <p:txBody>
          <a:bodyPr>
            <a:normAutofit fontScale="92500" lnSpcReduction="20000"/>
          </a:bodyPr>
          <a:lstStyle/>
          <a:p>
            <a:r>
              <a:rPr lang="en-US" dirty="0" err="1"/>
              <a:t>CHaracterising</a:t>
            </a:r>
            <a:r>
              <a:rPr lang="en-US" dirty="0"/>
              <a:t> </a:t>
            </a:r>
            <a:r>
              <a:rPr lang="en-US" dirty="0" err="1"/>
              <a:t>ExOPlanet</a:t>
            </a:r>
            <a:r>
              <a:rPr lang="en-US" dirty="0"/>
              <a:t> Satellite</a:t>
            </a:r>
            <a:endParaRPr lang="sk-SK" dirty="0"/>
          </a:p>
          <a:p>
            <a:r>
              <a:rPr lang="sk-SK" dirty="0" smtClean="0"/>
              <a:t>(</a:t>
            </a:r>
            <a:r>
              <a:rPr lang="sk-SK" dirty="0" err="1" smtClean="0"/>
              <a:t>CHEOPS</a:t>
            </a:r>
            <a:r>
              <a:rPr lang="sk-SK" dirty="0" smtClean="0"/>
              <a:t>)</a:t>
            </a:r>
            <a:endParaRPr lang="en-US" dirty="0"/>
          </a:p>
        </p:txBody>
      </p:sp>
      <p:sp>
        <p:nvSpPr>
          <p:cNvPr id="5" name="Content Placeholder 4"/>
          <p:cNvSpPr>
            <a:spLocks noGrp="1"/>
          </p:cNvSpPr>
          <p:nvPr>
            <p:ph sz="half" idx="14"/>
          </p:nvPr>
        </p:nvSpPr>
        <p:spPr>
          <a:xfrm>
            <a:off x="35496" y="1196752"/>
            <a:ext cx="4608512" cy="5661248"/>
          </a:xfrm>
        </p:spPr>
        <p:txBody>
          <a:bodyPr>
            <a:normAutofit fontScale="55000" lnSpcReduction="20000"/>
          </a:bodyPr>
          <a:lstStyle/>
          <a:p>
            <a:r>
              <a:rPr lang="sk-SK" sz="3300" dirty="0" smtClean="0"/>
              <a:t>štart 18. XII. 2019  (</a:t>
            </a:r>
            <a:r>
              <a:rPr lang="sk-SK" sz="3300" dirty="0" err="1" smtClean="0"/>
              <a:t>Soyuz</a:t>
            </a:r>
            <a:r>
              <a:rPr lang="sk-SK" sz="3300" dirty="0" smtClean="0"/>
              <a:t> z </a:t>
            </a:r>
            <a:r>
              <a:rPr lang="sk-SK" sz="3300" dirty="0" err="1" smtClean="0"/>
              <a:t>Kourou</a:t>
            </a:r>
            <a:r>
              <a:rPr lang="sk-SK" sz="3300" dirty="0" smtClean="0"/>
              <a:t>)</a:t>
            </a:r>
          </a:p>
          <a:p>
            <a:pPr marL="363538" lvl="1"/>
            <a:r>
              <a:rPr lang="sk-SK" sz="2900" dirty="0"/>
              <a:t>umiestnený na Slnko synchrónnej orbite </a:t>
            </a:r>
            <a:r>
              <a:rPr lang="sk-SK" sz="2900" dirty="0" smtClean="0"/>
              <a:t/>
            </a:r>
            <a:br>
              <a:rPr lang="sk-SK" sz="2900" dirty="0" smtClean="0"/>
            </a:br>
            <a:r>
              <a:rPr lang="sk-SK" sz="2900" dirty="0" smtClean="0"/>
              <a:t>vo </a:t>
            </a:r>
            <a:r>
              <a:rPr lang="sk-SK" sz="2900" dirty="0"/>
              <a:t>výške 700 </a:t>
            </a:r>
            <a:r>
              <a:rPr lang="sk-SK" sz="2900" dirty="0" smtClean="0"/>
              <a:t>km</a:t>
            </a:r>
          </a:p>
          <a:p>
            <a:pPr marL="363538" lvl="1"/>
            <a:endParaRPr lang="sk-SK" sz="1000" dirty="0" smtClean="0"/>
          </a:p>
          <a:p>
            <a:pPr marL="84138"/>
            <a:r>
              <a:rPr lang="sk-SK" sz="3300" dirty="0" smtClean="0"/>
              <a:t>prístroj </a:t>
            </a:r>
            <a:r>
              <a:rPr lang="sk-SK" sz="3300" dirty="0"/>
              <a:t>CHEOPS </a:t>
            </a:r>
            <a:r>
              <a:rPr lang="sk-SK" sz="3300" dirty="0" err="1"/>
              <a:t>Instrument</a:t>
            </a:r>
            <a:r>
              <a:rPr lang="sk-SK" sz="3300" dirty="0"/>
              <a:t> </a:t>
            </a:r>
            <a:r>
              <a:rPr lang="sk-SK" sz="3300" dirty="0" err="1"/>
              <a:t>System</a:t>
            </a:r>
            <a:r>
              <a:rPr lang="sk-SK" sz="3300" dirty="0"/>
              <a:t> (CIS)</a:t>
            </a:r>
          </a:p>
          <a:p>
            <a:pPr marL="363538" lvl="1"/>
            <a:r>
              <a:rPr lang="sk-SK" sz="2900" dirty="0"/>
              <a:t>malý teleskop s priemerom </a:t>
            </a:r>
            <a:r>
              <a:rPr lang="sk-SK" sz="2900" dirty="0" smtClean="0"/>
              <a:t>zrkadla 32 </a:t>
            </a:r>
            <a:r>
              <a:rPr lang="sk-SK" sz="2900" dirty="0"/>
              <a:t>cm, </a:t>
            </a:r>
            <a:endParaRPr lang="sk-SK" sz="2900" dirty="0" smtClean="0"/>
          </a:p>
          <a:p>
            <a:pPr marL="363538" lvl="1"/>
            <a:r>
              <a:rPr lang="sk-SK" sz="2900" dirty="0" smtClean="0"/>
              <a:t>osadený  </a:t>
            </a:r>
            <a:r>
              <a:rPr lang="sk-SK" sz="2900" dirty="0"/>
              <a:t>„zozadu“ osvetľovaným 1024 × 1024 </a:t>
            </a:r>
            <a:r>
              <a:rPr lang="sk-SK" sz="2900" dirty="0" err="1" smtClean="0"/>
              <a:t>pixelovým</a:t>
            </a:r>
            <a:r>
              <a:rPr lang="sk-SK" sz="2900" dirty="0" smtClean="0"/>
              <a:t> CCD detektorom </a:t>
            </a:r>
          </a:p>
          <a:p>
            <a:pPr marL="363538" lvl="1"/>
            <a:r>
              <a:rPr lang="sk-SK" sz="2900" dirty="0" smtClean="0"/>
              <a:t>citlivým </a:t>
            </a:r>
            <a:r>
              <a:rPr lang="sk-SK" sz="2900" dirty="0"/>
              <a:t>v rozsahu vlnových dĺžok </a:t>
            </a:r>
            <a:r>
              <a:rPr lang="sk-SK" sz="2900" dirty="0" smtClean="0"/>
              <a:t>od </a:t>
            </a:r>
            <a:br>
              <a:rPr lang="sk-SK" sz="2900" dirty="0" smtClean="0"/>
            </a:br>
            <a:r>
              <a:rPr lang="sk-SK" sz="2900" dirty="0" smtClean="0"/>
              <a:t>0,33 </a:t>
            </a:r>
            <a:r>
              <a:rPr lang="sk-SK" sz="2900" dirty="0"/>
              <a:t>do 1,1 </a:t>
            </a:r>
            <a:r>
              <a:rPr lang="sk-SK" sz="2900" dirty="0" smtClean="0"/>
              <a:t>mikrometra</a:t>
            </a:r>
          </a:p>
          <a:p>
            <a:pPr marL="363538" lvl="1"/>
            <a:r>
              <a:rPr lang="sk-SK" sz="2900" dirty="0" smtClean="0"/>
              <a:t>s tepelnou stabilitou zrkadla 10 </a:t>
            </a:r>
            <a:r>
              <a:rPr lang="sk-SK" sz="2900" dirty="0" err="1" smtClean="0"/>
              <a:t>mK</a:t>
            </a:r>
            <a:r>
              <a:rPr lang="sk-SK" sz="2900" dirty="0" smtClean="0"/>
              <a:t> (pri 233 K)</a:t>
            </a:r>
          </a:p>
          <a:p>
            <a:pPr marL="363538" lvl="1"/>
            <a:endParaRPr lang="sk-SK" sz="1800" dirty="0"/>
          </a:p>
          <a:p>
            <a:r>
              <a:rPr lang="sk-SK" sz="3300" dirty="0" smtClean="0"/>
              <a:t>cieľom je:</a:t>
            </a:r>
          </a:p>
          <a:p>
            <a:pPr marL="363538" lvl="1"/>
            <a:r>
              <a:rPr lang="sk-SK" sz="2900" dirty="0" smtClean="0"/>
              <a:t>určiť veľkosť známych planét s 10</a:t>
            </a:r>
            <a:r>
              <a:rPr lang="en-GB" sz="2900" dirty="0" smtClean="0"/>
              <a:t>%</a:t>
            </a:r>
            <a:r>
              <a:rPr lang="sk-SK" sz="2900" dirty="0" smtClean="0"/>
              <a:t> presnosťou</a:t>
            </a:r>
          </a:p>
          <a:p>
            <a:pPr marL="363538" lvl="1"/>
            <a:r>
              <a:rPr lang="sk-SK" sz="2900" dirty="0"/>
              <a:t>identifikovať planéty </a:t>
            </a:r>
            <a:r>
              <a:rPr lang="sk-SK" sz="2900" dirty="0" smtClean="0"/>
              <a:t>s </a:t>
            </a:r>
            <a:r>
              <a:rPr lang="sk-SK" sz="2900" dirty="0"/>
              <a:t>pozorovateľnou  atmosférou </a:t>
            </a:r>
            <a:endParaRPr lang="sk-SK" sz="2900" dirty="0" smtClean="0"/>
          </a:p>
          <a:p>
            <a:pPr marL="363538" lvl="1"/>
            <a:r>
              <a:rPr lang="sk-SK" sz="2900" dirty="0" smtClean="0"/>
              <a:t>zistiť ako atmosféry planét súvisia s hmotnosťou,  vzdialenosťou a typom ich materskej hviezdy</a:t>
            </a:r>
          </a:p>
          <a:p>
            <a:pPr marL="363538" lvl="1"/>
            <a:r>
              <a:rPr lang="sk-SK" sz="2900" dirty="0" smtClean="0"/>
              <a:t>prítomnosť (resp. neprítomnosť) veľkých plynných obalov priamo súvisí aj so základnými otázkami formovania planét, ako je hromadenie  plynov pri </a:t>
            </a:r>
            <a:r>
              <a:rPr lang="sk-SK" sz="2900" dirty="0" err="1" smtClean="0"/>
              <a:t>akretácii</a:t>
            </a:r>
            <a:r>
              <a:rPr lang="sk-SK" sz="2900" dirty="0" smtClean="0"/>
              <a:t> na zárodočných jadrách planét , resp. ich straty  </a:t>
            </a:r>
            <a:br>
              <a:rPr lang="sk-SK" sz="2900" dirty="0" smtClean="0"/>
            </a:br>
            <a:r>
              <a:rPr lang="sk-SK" sz="2900" dirty="0" smtClean="0"/>
              <a:t>(zvlášť prvotných atmosfér </a:t>
            </a:r>
            <a:r>
              <a:rPr lang="sk-SK" sz="2900" dirty="0" err="1" smtClean="0"/>
              <a:t>H-He</a:t>
            </a:r>
            <a:r>
              <a:rPr lang="sk-SK" sz="2900" dirty="0" smtClean="0"/>
              <a:t>)</a:t>
            </a:r>
            <a:endParaRPr lang="sk-SK" sz="2900" dirty="0"/>
          </a:p>
        </p:txBody>
      </p:sp>
      <p:sp>
        <p:nvSpPr>
          <p:cNvPr id="7" name="Rectangle 6"/>
          <p:cNvSpPr/>
          <p:nvPr/>
        </p:nvSpPr>
        <p:spPr>
          <a:xfrm>
            <a:off x="4789785" y="3861048"/>
            <a:ext cx="4176464" cy="1477328"/>
          </a:xfrm>
          <a:prstGeom prst="rect">
            <a:avLst/>
          </a:prstGeom>
        </p:spPr>
        <p:txBody>
          <a:bodyPr wrap="square">
            <a:spAutoFit/>
          </a:bodyPr>
          <a:lstStyle/>
          <a:p>
            <a:r>
              <a:rPr lang="sk-SK" dirty="0" smtClean="0"/>
              <a:t>Príklad prechodu planéty </a:t>
            </a:r>
            <a:r>
              <a:rPr lang="en-US" dirty="0" err="1" smtClean="0"/>
              <a:t>KELT-11b</a:t>
            </a:r>
            <a:r>
              <a:rPr lang="sk-SK" dirty="0" smtClean="0"/>
              <a:t> pozorovaný družicou </a:t>
            </a:r>
            <a:r>
              <a:rPr lang="en-US" dirty="0" smtClean="0"/>
              <a:t>CHEOPS </a:t>
            </a:r>
            <a:r>
              <a:rPr lang="sk-SK" dirty="0" smtClean="0"/>
              <a:t> z ktorého je možné určiť aj veľkosť </a:t>
            </a:r>
            <a:r>
              <a:rPr lang="sk-SK" dirty="0" err="1" smtClean="0"/>
              <a:t>exoplanéty</a:t>
            </a:r>
            <a:r>
              <a:rPr lang="sk-SK" dirty="0" smtClean="0"/>
              <a:t>.</a:t>
            </a:r>
            <a:r>
              <a:rPr lang="en-US" dirty="0" smtClean="0"/>
              <a:t> </a:t>
            </a:r>
            <a:r>
              <a:rPr lang="sk-SK" dirty="0" smtClean="0"/>
              <a:t> Táto konkrétna má priemer </a:t>
            </a:r>
            <a:r>
              <a:rPr lang="en-US" dirty="0" smtClean="0"/>
              <a:t>181</a:t>
            </a:r>
            <a:r>
              <a:rPr lang="sk-SK" dirty="0" smtClean="0"/>
              <a:t> </a:t>
            </a:r>
            <a:r>
              <a:rPr lang="en-US" dirty="0" smtClean="0"/>
              <a:t>600 km</a:t>
            </a:r>
            <a:r>
              <a:rPr lang="sk-SK" dirty="0"/>
              <a:t> </a:t>
            </a:r>
            <a:r>
              <a:rPr lang="sk-SK" dirty="0" smtClean="0"/>
              <a:t/>
            </a:r>
            <a:br>
              <a:rPr lang="sk-SK" dirty="0" smtClean="0"/>
            </a:br>
            <a:r>
              <a:rPr lang="sk-SK" dirty="0" smtClean="0"/>
              <a:t>(s presnosťou </a:t>
            </a:r>
            <a:r>
              <a:rPr lang="en-US" dirty="0" smtClean="0"/>
              <a:t>4290 km</a:t>
            </a:r>
            <a:r>
              <a:rPr lang="sk-SK" dirty="0"/>
              <a:t>)</a:t>
            </a:r>
            <a:r>
              <a:rPr lang="en-US" dirty="0"/>
              <a:t> </a:t>
            </a:r>
          </a:p>
        </p:txBody>
      </p:sp>
      <p:sp>
        <p:nvSpPr>
          <p:cNvPr id="8" name="Rectangle 7"/>
          <p:cNvSpPr/>
          <p:nvPr/>
        </p:nvSpPr>
        <p:spPr>
          <a:xfrm>
            <a:off x="4788024" y="5445224"/>
            <a:ext cx="4176464" cy="1200329"/>
          </a:xfrm>
          <a:prstGeom prst="rect">
            <a:avLst/>
          </a:prstGeom>
        </p:spPr>
        <p:txBody>
          <a:bodyPr wrap="square">
            <a:spAutoFit/>
          </a:bodyPr>
          <a:lstStyle/>
          <a:p>
            <a:r>
              <a:rPr lang="sk-SK" dirty="0" smtClean="0"/>
              <a:t>Znázornená prechodová krivka vyjadruje zmenu pozorovanej jasnosti (materskej hviezdy) so strednou kvadratickou odchýlkou  len  </a:t>
            </a:r>
            <a:r>
              <a:rPr lang="en-US" dirty="0" smtClean="0"/>
              <a:t>0.0015</a:t>
            </a:r>
            <a:r>
              <a:rPr lang="en-US" dirty="0"/>
              <a:t>% (15 </a:t>
            </a:r>
            <a:r>
              <a:rPr lang="en-US" dirty="0" smtClean="0"/>
              <a:t>p</a:t>
            </a:r>
            <a:r>
              <a:rPr lang="sk-SK" dirty="0" err="1" smtClean="0"/>
              <a:t>pm</a:t>
            </a:r>
            <a:r>
              <a:rPr lang="en-US" dirty="0" smtClean="0"/>
              <a:t>).</a:t>
            </a:r>
            <a:endParaRPr lang="en-US" dirty="0"/>
          </a:p>
        </p:txBody>
      </p:sp>
    </p:spTree>
    <p:extLst>
      <p:ext uri="{BB962C8B-B14F-4D97-AF65-F5344CB8AC3E}">
        <p14:creationId xmlns:p14="http://schemas.microsoft.com/office/powerpoint/2010/main" val="16997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3041831" y="1844824"/>
            <a:ext cx="5994219" cy="4795376"/>
          </a:xfrm>
          <a:prstGeom prst="rect">
            <a:avLst/>
          </a:prstGeom>
        </p:spPr>
      </p:pic>
      <p:sp>
        <p:nvSpPr>
          <p:cNvPr id="2" name="Title 1"/>
          <p:cNvSpPr>
            <a:spLocks noGrp="1"/>
          </p:cNvSpPr>
          <p:nvPr>
            <p:ph type="title"/>
          </p:nvPr>
        </p:nvSpPr>
        <p:spPr/>
        <p:txBody>
          <a:bodyPr>
            <a:normAutofit fontScale="90000"/>
          </a:bodyPr>
          <a:lstStyle/>
          <a:p>
            <a:r>
              <a:rPr lang="sk-SK" dirty="0"/>
              <a:t>Optické  vesmírne teleskopy</a:t>
            </a:r>
            <a:endParaRPr lang="en-US" dirty="0"/>
          </a:p>
        </p:txBody>
      </p:sp>
      <p:sp>
        <p:nvSpPr>
          <p:cNvPr id="3" name="Content Placeholder 2"/>
          <p:cNvSpPr>
            <a:spLocks noGrp="1"/>
          </p:cNvSpPr>
          <p:nvPr>
            <p:ph sz="half" idx="1"/>
          </p:nvPr>
        </p:nvSpPr>
        <p:spPr>
          <a:xfrm>
            <a:off x="107504" y="1196751"/>
            <a:ext cx="4536504" cy="5661249"/>
          </a:xfrm>
        </p:spPr>
        <p:txBody>
          <a:bodyPr>
            <a:normAutofit lnSpcReduction="10000"/>
          </a:bodyPr>
          <a:lstStyle/>
          <a:p>
            <a:pPr marL="177800" lvl="1" indent="-177800">
              <a:buFont typeface="Arial" panose="020B0604020202020204" pitchFamily="34" charset="0"/>
              <a:buChar char="•"/>
            </a:pPr>
            <a:r>
              <a:rPr lang="sk-SK" sz="2000" dirty="0" smtClean="0"/>
              <a:t>predpokladaný </a:t>
            </a:r>
            <a:r>
              <a:rPr lang="sk-SK" sz="2000" dirty="0"/>
              <a:t>štart </a:t>
            </a:r>
            <a:r>
              <a:rPr lang="sk-SK" sz="2000" dirty="0" smtClean="0"/>
              <a:t> druhý polrok 2022</a:t>
            </a:r>
            <a:br>
              <a:rPr lang="sk-SK" sz="2000" dirty="0" smtClean="0"/>
            </a:br>
            <a:r>
              <a:rPr lang="sk-SK" sz="2000" dirty="0" smtClean="0"/>
              <a:t>do okolia </a:t>
            </a:r>
            <a:r>
              <a:rPr lang="sk-SK" sz="2000" dirty="0"/>
              <a:t>L2 </a:t>
            </a:r>
            <a:r>
              <a:rPr lang="sk-SK" sz="2000" dirty="0" smtClean="0"/>
              <a:t>bodu</a:t>
            </a:r>
          </a:p>
          <a:p>
            <a:pPr marL="261938" lvl="1" indent="-177800">
              <a:buFont typeface="Arial" panose="020B0604020202020204" pitchFamily="34" charset="0"/>
              <a:buChar char="•"/>
            </a:pPr>
            <a:r>
              <a:rPr lang="sk-SK" sz="2000" dirty="0"/>
              <a:t>priemer primárneho (</a:t>
            </a:r>
            <a:r>
              <a:rPr lang="sk-SK" sz="2000" dirty="0" err="1"/>
              <a:t>SiC</a:t>
            </a:r>
            <a:r>
              <a:rPr lang="sk-SK" sz="2000" dirty="0"/>
              <a:t>) zrkadla 1.2 </a:t>
            </a:r>
            <a:r>
              <a:rPr lang="sk-SK" sz="2000" dirty="0" smtClean="0"/>
              <a:t>m</a:t>
            </a:r>
            <a:endParaRPr lang="sk-SK" b="1" dirty="0">
              <a:solidFill>
                <a:srgbClr val="FF0000"/>
              </a:solidFill>
            </a:endParaRPr>
          </a:p>
          <a:p>
            <a:pPr marL="261938" lvl="1" indent="-177800">
              <a:buFont typeface="Arial" panose="020B0604020202020204" pitchFamily="34" charset="0"/>
              <a:buChar char="•"/>
            </a:pPr>
            <a:endParaRPr lang="sk-SK" sz="700" dirty="0"/>
          </a:p>
          <a:p>
            <a:pPr marL="261938" lvl="2" indent="-177800"/>
            <a:endParaRPr lang="sk-SK" sz="1100" b="1" dirty="0" smtClean="0"/>
          </a:p>
          <a:p>
            <a:pPr marL="261938" lvl="2" indent="-177800"/>
            <a:r>
              <a:rPr lang="sk-SK" sz="1800" b="1" dirty="0" smtClean="0"/>
              <a:t>V</a:t>
            </a:r>
            <a:r>
              <a:rPr lang="en-US" sz="1800" b="1" dirty="0" err="1" smtClean="0"/>
              <a:t>isible</a:t>
            </a:r>
            <a:r>
              <a:rPr lang="en-US" sz="1800" b="1" dirty="0" smtClean="0"/>
              <a:t> </a:t>
            </a:r>
            <a:r>
              <a:rPr lang="en-US" sz="1800" b="1" dirty="0"/>
              <a:t>imager </a:t>
            </a:r>
            <a:r>
              <a:rPr lang="en-US" sz="1800" dirty="0"/>
              <a:t>(VIS) </a:t>
            </a:r>
            <a:r>
              <a:rPr lang="sk-SK" sz="1800" dirty="0" smtClean="0"/>
              <a:t>vybavený 36 x (4k x 4k) </a:t>
            </a:r>
            <a:r>
              <a:rPr lang="sk-SK" sz="1800" dirty="0"/>
              <a:t>CCD </a:t>
            </a:r>
            <a:r>
              <a:rPr lang="sk-SK" sz="1800" dirty="0" smtClean="0"/>
              <a:t>senzormi</a:t>
            </a:r>
          </a:p>
          <a:p>
            <a:pPr marL="261938" lvl="2" indent="-177800"/>
            <a:r>
              <a:rPr lang="en-US" sz="1800" b="1" dirty="0"/>
              <a:t>Near Infrared </a:t>
            </a:r>
            <a:r>
              <a:rPr lang="en-US" sz="1800" b="1" dirty="0" err="1"/>
              <a:t>Spectro</a:t>
            </a:r>
            <a:r>
              <a:rPr lang="en-US" sz="1800" b="1" dirty="0"/>
              <a:t>-Photometer </a:t>
            </a:r>
            <a:r>
              <a:rPr lang="en-US" sz="1800" dirty="0"/>
              <a:t>(</a:t>
            </a:r>
            <a:r>
              <a:rPr lang="en-US" sz="1800" dirty="0" err="1"/>
              <a:t>NISP</a:t>
            </a:r>
            <a:r>
              <a:rPr lang="en-US" sz="1800" dirty="0" smtClean="0"/>
              <a:t>)</a:t>
            </a:r>
            <a:r>
              <a:rPr lang="sk-SK" sz="1800" dirty="0" smtClean="0"/>
              <a:t> je </a:t>
            </a:r>
            <a:r>
              <a:rPr lang="sk-SK" sz="1800" dirty="0" err="1" smtClean="0"/>
              <a:t>spektro-fotometer</a:t>
            </a:r>
            <a:r>
              <a:rPr lang="sk-SK" sz="1800" dirty="0" smtClean="0"/>
              <a:t> pracujúci  </a:t>
            </a:r>
            <a:br>
              <a:rPr lang="sk-SK" sz="1800" dirty="0" smtClean="0"/>
            </a:br>
            <a:r>
              <a:rPr lang="sk-SK" sz="1800" dirty="0" smtClean="0"/>
              <a:t>v oblasti viditeľného </a:t>
            </a:r>
            <a:br>
              <a:rPr lang="sk-SK" sz="1800" dirty="0" smtClean="0"/>
            </a:br>
            <a:r>
              <a:rPr lang="sk-SK" sz="1800" dirty="0" smtClean="0"/>
              <a:t>a </a:t>
            </a:r>
            <a:r>
              <a:rPr lang="sk-SK" sz="1800" dirty="0"/>
              <a:t>blízkeho infračerveného </a:t>
            </a:r>
            <a:r>
              <a:rPr lang="sk-SK" sz="1800" dirty="0" smtClean="0"/>
              <a:t/>
            </a:r>
            <a:br>
              <a:rPr lang="sk-SK" sz="1800" dirty="0" smtClean="0"/>
            </a:br>
            <a:r>
              <a:rPr lang="sk-SK" sz="1800" dirty="0" smtClean="0"/>
              <a:t>spektra</a:t>
            </a:r>
            <a:endParaRPr lang="sk-SK" sz="1800" dirty="0"/>
          </a:p>
          <a:p>
            <a:pPr marL="261938" lvl="2" indent="-177800"/>
            <a:endParaRPr lang="sk-SK" sz="900" b="1" dirty="0" smtClean="0">
              <a:solidFill>
                <a:srgbClr val="FF0000"/>
              </a:solidFill>
            </a:endParaRPr>
          </a:p>
          <a:p>
            <a:pPr marL="261938" lvl="2" indent="-177800"/>
            <a:endParaRPr lang="sk-SK" sz="900" b="1" dirty="0" smtClean="0">
              <a:solidFill>
                <a:srgbClr val="FF0000"/>
              </a:solidFill>
            </a:endParaRPr>
          </a:p>
          <a:p>
            <a:pPr marL="261938" lvl="2" indent="-177800"/>
            <a:endParaRPr lang="sk-SK" sz="900" b="1" dirty="0" smtClean="0">
              <a:solidFill>
                <a:srgbClr val="FF0000"/>
              </a:solidFill>
            </a:endParaRPr>
          </a:p>
          <a:p>
            <a:pPr marL="261938" lvl="2" indent="-177800"/>
            <a:endParaRPr lang="sk-SK" sz="900" b="1" dirty="0" smtClean="0">
              <a:solidFill>
                <a:srgbClr val="FF0000"/>
              </a:solidFill>
            </a:endParaRPr>
          </a:p>
          <a:p>
            <a:pPr marL="261938" lvl="2" indent="-177800"/>
            <a:endParaRPr lang="sk-SK" sz="900" b="1" dirty="0" smtClean="0">
              <a:solidFill>
                <a:srgbClr val="FF0000"/>
              </a:solidFill>
            </a:endParaRPr>
          </a:p>
          <a:p>
            <a:pPr marL="261938" lvl="2" indent="-177800"/>
            <a:endParaRPr lang="sk-SK" sz="900" b="1" dirty="0">
              <a:solidFill>
                <a:srgbClr val="FF0000"/>
              </a:solidFill>
            </a:endParaRPr>
          </a:p>
          <a:p>
            <a:pPr marL="261938" lvl="2" indent="-177800"/>
            <a:endParaRPr lang="sk-SK" sz="900" b="1" dirty="0">
              <a:solidFill>
                <a:srgbClr val="FF0000"/>
              </a:solidFill>
            </a:endParaRPr>
          </a:p>
          <a:p>
            <a:pPr marL="261938" lvl="2" indent="-177800"/>
            <a:r>
              <a:rPr lang="sk-SK" dirty="0" smtClean="0"/>
              <a:t>cieľom misie je zmapovať </a:t>
            </a:r>
            <a:r>
              <a:rPr lang="sk-SK" dirty="0"/>
              <a:t>tretinu oblohy </a:t>
            </a:r>
            <a:r>
              <a:rPr lang="sk-SK" dirty="0" smtClean="0"/>
              <a:t>a </a:t>
            </a:r>
            <a:r>
              <a:rPr lang="sk-SK" dirty="0"/>
              <a:t>učiť polohu </a:t>
            </a:r>
            <a:r>
              <a:rPr lang="sk-SK" dirty="0" smtClean="0"/>
              <a:t>aj </a:t>
            </a:r>
            <a:r>
              <a:rPr lang="sk-SK" dirty="0"/>
              <a:t>rýchlosť pohybu </a:t>
            </a:r>
            <a:r>
              <a:rPr lang="sk-SK" dirty="0" smtClean="0"/>
              <a:t>2 </a:t>
            </a:r>
            <a:r>
              <a:rPr lang="sk-SK" dirty="0"/>
              <a:t>miliárd </a:t>
            </a:r>
            <a:r>
              <a:rPr lang="sk-SK" dirty="0" smtClean="0"/>
              <a:t>galaxií  </a:t>
            </a:r>
            <a:r>
              <a:rPr lang="en-US" dirty="0" smtClean="0"/>
              <a:t/>
            </a:r>
            <a:br>
              <a:rPr lang="en-US" dirty="0" smtClean="0"/>
            </a:br>
            <a:r>
              <a:rPr lang="sk-SK" dirty="0" smtClean="0"/>
              <a:t>(do z </a:t>
            </a:r>
            <a:r>
              <a:rPr lang="sk-SK" dirty="0" smtClean="0">
                <a:sym typeface="Symbol"/>
              </a:rPr>
              <a:t> 2,  </a:t>
            </a:r>
            <a:r>
              <a:rPr lang="sk-SK" dirty="0" err="1" smtClean="0">
                <a:sym typeface="Symbol"/>
              </a:rPr>
              <a:t>i.e</a:t>
            </a:r>
            <a:r>
              <a:rPr lang="sk-SK" dirty="0" smtClean="0">
                <a:sym typeface="Symbol"/>
              </a:rPr>
              <a:t>. cca. 10 </a:t>
            </a:r>
            <a:r>
              <a:rPr lang="sk-SK" dirty="0" err="1" smtClean="0">
                <a:sym typeface="Symbol"/>
              </a:rPr>
              <a:t>GLY</a:t>
            </a:r>
            <a:r>
              <a:rPr lang="sk-SK" dirty="0" smtClean="0"/>
              <a:t>) </a:t>
            </a:r>
            <a:endParaRPr lang="sk-SK" b="1" dirty="0">
              <a:solidFill>
                <a:srgbClr val="FF0000"/>
              </a:solidFill>
            </a:endParaRPr>
          </a:p>
        </p:txBody>
      </p:sp>
      <p:sp>
        <p:nvSpPr>
          <p:cNvPr id="4" name="Content Placeholder 3"/>
          <p:cNvSpPr>
            <a:spLocks noGrp="1"/>
          </p:cNvSpPr>
          <p:nvPr>
            <p:ph sz="half" idx="13"/>
          </p:nvPr>
        </p:nvSpPr>
        <p:spPr/>
        <p:txBody>
          <a:bodyPr/>
          <a:lstStyle/>
          <a:p>
            <a:r>
              <a:rPr lang="sk-SK" dirty="0" err="1" smtClean="0"/>
              <a:t>Euclid</a:t>
            </a:r>
            <a:endParaRPr lang="en-US" dirty="0"/>
          </a:p>
        </p:txBody>
      </p:sp>
      <p:sp>
        <p:nvSpPr>
          <p:cNvPr id="7" name="TextBox 6"/>
          <p:cNvSpPr txBox="1"/>
          <p:nvPr/>
        </p:nvSpPr>
        <p:spPr>
          <a:xfrm>
            <a:off x="7259593" y="6474822"/>
            <a:ext cx="1344855" cy="338554"/>
          </a:xfrm>
          <a:prstGeom prst="rect">
            <a:avLst/>
          </a:prstGeom>
          <a:noFill/>
        </p:spPr>
        <p:txBody>
          <a:bodyPr wrap="none" rtlCol="0">
            <a:spAutoFit/>
          </a:bodyPr>
          <a:lstStyle/>
          <a:p>
            <a:r>
              <a:rPr lang="sk-SK" sz="1600" dirty="0" smtClean="0"/>
              <a:t>Ilustrácia: ESA</a:t>
            </a:r>
            <a:endParaRPr lang="en-GB" sz="1600" dirty="0"/>
          </a:p>
        </p:txBody>
      </p:sp>
    </p:spTree>
    <p:extLst>
      <p:ext uri="{BB962C8B-B14F-4D97-AF65-F5344CB8AC3E}">
        <p14:creationId xmlns:p14="http://schemas.microsoft.com/office/powerpoint/2010/main" val="2255733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a:t>Optické  vesmírne teleskopy</a:t>
            </a:r>
            <a:endParaRPr lang="en-US" dirty="0"/>
          </a:p>
        </p:txBody>
      </p:sp>
      <p:sp>
        <p:nvSpPr>
          <p:cNvPr id="3" name="Content Placeholder 2"/>
          <p:cNvSpPr>
            <a:spLocks noGrp="1"/>
          </p:cNvSpPr>
          <p:nvPr>
            <p:ph sz="half" idx="1"/>
          </p:nvPr>
        </p:nvSpPr>
        <p:spPr>
          <a:xfrm>
            <a:off x="72009" y="1196752"/>
            <a:ext cx="4571999" cy="5661248"/>
          </a:xfrm>
        </p:spPr>
        <p:txBody>
          <a:bodyPr>
            <a:normAutofit fontScale="92500" lnSpcReduction="20000"/>
          </a:bodyPr>
          <a:lstStyle/>
          <a:p>
            <a:pPr marL="0" lvl="1" indent="0">
              <a:buNone/>
            </a:pPr>
            <a:r>
              <a:rPr lang="sk-SK" sz="1800" b="1" dirty="0" err="1" smtClean="0"/>
              <a:t>Nancy</a:t>
            </a:r>
            <a:r>
              <a:rPr lang="sk-SK" sz="1800" b="1" dirty="0" smtClean="0"/>
              <a:t> </a:t>
            </a:r>
            <a:r>
              <a:rPr lang="sk-SK" sz="1800" b="1" dirty="0" err="1" smtClean="0"/>
              <a:t>Grace</a:t>
            </a:r>
            <a:r>
              <a:rPr lang="sk-SK" sz="1800" b="1" dirty="0" smtClean="0"/>
              <a:t> Roman </a:t>
            </a:r>
            <a:r>
              <a:rPr lang="sk-SK" sz="1800" b="1" dirty="0" err="1" smtClean="0"/>
              <a:t>Space</a:t>
            </a:r>
            <a:r>
              <a:rPr lang="sk-SK" sz="1800" b="1" dirty="0" smtClean="0"/>
              <a:t> </a:t>
            </a:r>
            <a:r>
              <a:rPr lang="sk-SK" sz="1800" b="1" dirty="0" err="1" smtClean="0"/>
              <a:t>Telescope</a:t>
            </a:r>
            <a:r>
              <a:rPr lang="sk-SK" sz="1800" b="1" dirty="0" smtClean="0"/>
              <a:t> </a:t>
            </a:r>
          </a:p>
          <a:p>
            <a:pPr marL="177800" lvl="2" indent="-177800"/>
            <a:r>
              <a:rPr lang="sk-SK" sz="1400" dirty="0" smtClean="0"/>
              <a:t>predpokladaný štart 2025 do L2 bodu</a:t>
            </a:r>
          </a:p>
          <a:p>
            <a:pPr marL="177800" lvl="2" indent="-177800"/>
            <a:r>
              <a:rPr lang="sk-SK" sz="1400" dirty="0" smtClean="0"/>
              <a:t>priemerom rovnaké zrkadlo ako má HST (priemer 2,4 m), </a:t>
            </a:r>
            <a:r>
              <a:rPr lang="en-US" sz="1400" dirty="0" smtClean="0"/>
              <a:t/>
            </a:r>
            <a:br>
              <a:rPr lang="en-US" sz="1400" dirty="0" smtClean="0"/>
            </a:br>
            <a:r>
              <a:rPr lang="sk-SK" sz="1400" dirty="0" smtClean="0"/>
              <a:t>ale s hlbším výbrusom, </a:t>
            </a:r>
            <a:br>
              <a:rPr lang="sk-SK" sz="1400" dirty="0" smtClean="0"/>
            </a:br>
            <a:r>
              <a:rPr lang="sk-SK" sz="1400" dirty="0" err="1" smtClean="0"/>
              <a:t>i.e</a:t>
            </a:r>
            <a:r>
              <a:rPr lang="sk-SK" sz="1400" dirty="0" smtClean="0"/>
              <a:t>. oveľa širšie zorné pole , 100 x väčšie ako HST </a:t>
            </a:r>
          </a:p>
          <a:p>
            <a:pPr marL="358775" lvl="3" indent="-179388"/>
            <a:r>
              <a:rPr lang="sk-SK" sz="1200" dirty="0" smtClean="0"/>
              <a:t>dve „darované“ zrkadlá od </a:t>
            </a:r>
            <a:r>
              <a:rPr lang="sk-SK" sz="1200" dirty="0" err="1" smtClean="0"/>
              <a:t>National</a:t>
            </a:r>
            <a:r>
              <a:rPr lang="sk-SK" sz="1200" dirty="0" smtClean="0"/>
              <a:t> </a:t>
            </a:r>
            <a:r>
              <a:rPr lang="sk-SK" sz="1200" dirty="0" err="1" smtClean="0"/>
              <a:t>Reconnaissance</a:t>
            </a:r>
            <a:r>
              <a:rPr lang="sk-SK" sz="1200" dirty="0" smtClean="0"/>
              <a:t> Office (NRO)</a:t>
            </a:r>
          </a:p>
          <a:p>
            <a:pPr marL="177800" lvl="2" indent="-177800"/>
            <a:endParaRPr lang="sk-SK" sz="400" b="1" dirty="0" smtClean="0"/>
          </a:p>
          <a:p>
            <a:pPr marL="177800" lvl="2" indent="-177800"/>
            <a:r>
              <a:rPr lang="sk-SK" sz="1300" b="1" dirty="0" smtClean="0"/>
              <a:t>výskumné zameranie:</a:t>
            </a:r>
          </a:p>
          <a:p>
            <a:pPr marL="358775" lvl="3" indent="-179388"/>
            <a:r>
              <a:rPr lang="sk-SK" sz="1300" dirty="0" smtClean="0"/>
              <a:t>pozorovanie miliárd </a:t>
            </a:r>
            <a:r>
              <a:rPr lang="en-GB" sz="1300" dirty="0" err="1" smtClean="0"/>
              <a:t>galaxi</a:t>
            </a:r>
            <a:r>
              <a:rPr lang="sk-SK" sz="1300" dirty="0" smtClean="0"/>
              <a:t>í a kôp galaxií (ich polôh a základných charakteristík) a pozorovanie </a:t>
            </a:r>
            <a:r>
              <a:rPr lang="sk-SK" sz="1300" dirty="0" err="1" smtClean="0"/>
              <a:t>supernov</a:t>
            </a:r>
            <a:r>
              <a:rPr lang="sk-SK" sz="1300" dirty="0" smtClean="0"/>
              <a:t> v nich </a:t>
            </a:r>
            <a:br>
              <a:rPr lang="sk-SK" sz="1300" dirty="0" smtClean="0"/>
            </a:br>
            <a:r>
              <a:rPr lang="sk-SK" sz="1300" dirty="0" smtClean="0"/>
              <a:t>(hlavne </a:t>
            </a:r>
            <a:r>
              <a:rPr lang="sk-SK" sz="1300" dirty="0" err="1" smtClean="0"/>
              <a:t>supernov</a:t>
            </a:r>
            <a:r>
              <a:rPr lang="sk-SK" sz="1300" dirty="0" smtClean="0"/>
              <a:t> </a:t>
            </a:r>
            <a:r>
              <a:rPr lang="sk-SK" sz="1300" dirty="0" err="1" smtClean="0"/>
              <a:t>Ia</a:t>
            </a:r>
            <a:r>
              <a:rPr lang="sk-SK" sz="1300" dirty="0" smtClean="0"/>
              <a:t> typu) v týchto galaxiách</a:t>
            </a:r>
            <a:r>
              <a:rPr lang="en-GB" sz="1300" dirty="0" smtClean="0"/>
              <a:t> </a:t>
            </a:r>
            <a:r>
              <a:rPr lang="sk-SK" sz="1300" dirty="0" smtClean="0"/>
              <a:t>s cieľom:</a:t>
            </a:r>
          </a:p>
          <a:p>
            <a:pPr marL="541338" lvl="4" indent="-180975"/>
            <a:r>
              <a:rPr lang="sk-SK" sz="1300" dirty="0" smtClean="0"/>
              <a:t>pokúsiť sa pochopiť podstatu „tmavej energie“</a:t>
            </a:r>
          </a:p>
          <a:p>
            <a:pPr marL="541338" lvl="4" indent="-180975"/>
            <a:r>
              <a:rPr lang="sk-SK" sz="1300" dirty="0" smtClean="0"/>
              <a:t>pozorovať prejavy „tmavej hmoty“ prítomnej v nich</a:t>
            </a:r>
          </a:p>
          <a:p>
            <a:pPr marL="358775" lvl="3" indent="-179388"/>
            <a:r>
              <a:rPr lang="sk-SK" sz="1300" dirty="0" smtClean="0"/>
              <a:t>pozorovanie</a:t>
            </a:r>
            <a:r>
              <a:rPr lang="en-GB" sz="1300" dirty="0" smtClean="0"/>
              <a:t> </a:t>
            </a:r>
            <a:r>
              <a:rPr lang="en-GB" sz="1300" dirty="0" err="1" smtClean="0"/>
              <a:t>exoplan</a:t>
            </a:r>
            <a:r>
              <a:rPr lang="sk-SK" sz="1300" dirty="0" smtClean="0"/>
              <a:t>é</a:t>
            </a:r>
            <a:r>
              <a:rPr lang="en-GB" sz="1300" dirty="0" smtClean="0"/>
              <a:t>t </a:t>
            </a:r>
            <a:r>
              <a:rPr lang="sk-SK" sz="1300" dirty="0" smtClean="0"/>
              <a:t>v okolí hviezd v našej galaxii prostredníctvom pozorovania </a:t>
            </a:r>
            <a:r>
              <a:rPr lang="sk-SK" sz="1300" dirty="0" err="1" smtClean="0"/>
              <a:t>mikro-gravitačných</a:t>
            </a:r>
            <a:r>
              <a:rPr lang="sk-SK" sz="1300" dirty="0" smtClean="0"/>
              <a:t> šošoviek </a:t>
            </a:r>
            <a:br>
              <a:rPr lang="sk-SK" sz="1300" dirty="0" smtClean="0"/>
            </a:br>
            <a:r>
              <a:rPr lang="sk-SK" sz="1300" dirty="0" smtClean="0"/>
              <a:t>aj ich priameho zobrazovania, vrátane merania ich spektier </a:t>
            </a:r>
            <a:br>
              <a:rPr lang="sk-SK" sz="1300" dirty="0" smtClean="0"/>
            </a:br>
            <a:r>
              <a:rPr lang="sk-SK" sz="1300" dirty="0" smtClean="0"/>
              <a:t>(hlavne </a:t>
            </a:r>
            <a:r>
              <a:rPr lang="sk-SK" sz="1300" dirty="0" err="1" smtClean="0"/>
              <a:t>exoplanét</a:t>
            </a:r>
            <a:r>
              <a:rPr lang="sk-SK" sz="1300" dirty="0" smtClean="0"/>
              <a:t> typu plynných obrov)</a:t>
            </a:r>
            <a:endParaRPr lang="sk-SK" sz="1300" dirty="0"/>
          </a:p>
          <a:p>
            <a:pPr marL="0" lvl="2" indent="0">
              <a:buNone/>
            </a:pPr>
            <a:endParaRPr lang="sk-SK" sz="400" b="1" dirty="0" smtClean="0"/>
          </a:p>
          <a:p>
            <a:pPr marL="177800" lvl="2" indent="-177800"/>
            <a:r>
              <a:rPr lang="sk-SK" sz="1300" b="1" dirty="0" err="1" smtClean="0"/>
              <a:t>Wide-Field</a:t>
            </a:r>
            <a:r>
              <a:rPr lang="sk-SK" sz="1300" b="1" dirty="0" smtClean="0"/>
              <a:t> </a:t>
            </a:r>
            <a:r>
              <a:rPr lang="sk-SK" sz="1300" b="1" dirty="0" err="1" smtClean="0"/>
              <a:t>Instrument</a:t>
            </a:r>
            <a:r>
              <a:rPr lang="sk-SK" sz="1300" b="1" dirty="0" smtClean="0"/>
              <a:t> (WFI) </a:t>
            </a:r>
          </a:p>
          <a:p>
            <a:pPr marL="358775" lvl="3" indent="-179388"/>
            <a:r>
              <a:rPr lang="sk-SK" sz="1300" dirty="0" smtClean="0"/>
              <a:t>300.8-megapixelová kamera pre pozorovania vo viditeľnej aj blízkej infračervenej oblasti spektra (od 0.48 do 2.0 </a:t>
            </a:r>
            <a:r>
              <a:rPr lang="en-US" sz="1300" dirty="0" smtClean="0">
                <a:latin typeface="Symbol" panose="05050102010706020507" pitchFamily="18" charset="2"/>
              </a:rPr>
              <a:t>m</a:t>
            </a:r>
            <a:r>
              <a:rPr lang="sk-SK" sz="1300" dirty="0" smtClean="0"/>
              <a:t>m)</a:t>
            </a:r>
          </a:p>
          <a:p>
            <a:pPr marL="358775" lvl="3" indent="-179388"/>
            <a:r>
              <a:rPr lang="sk-SK" sz="1300" dirty="0" smtClean="0"/>
              <a:t>jeden širokopásmový a šesť úzkopásmových filtrov</a:t>
            </a:r>
          </a:p>
          <a:p>
            <a:pPr marL="358775" lvl="3" indent="-179388"/>
            <a:r>
              <a:rPr lang="sk-SK" sz="1300" dirty="0" smtClean="0"/>
              <a:t>senzory na báze zachytia 0,28 štvorcového stupňa oblohy </a:t>
            </a:r>
            <a:br>
              <a:rPr lang="sk-SK" sz="1300" dirty="0" smtClean="0"/>
            </a:br>
            <a:r>
              <a:rPr lang="sk-SK" sz="1300" dirty="0" smtClean="0"/>
              <a:t>(</a:t>
            </a:r>
            <a:r>
              <a:rPr lang="sk-SK" sz="1300" dirty="0" err="1" smtClean="0"/>
              <a:t>i.e</a:t>
            </a:r>
            <a:r>
              <a:rPr lang="sk-SK" sz="1300" dirty="0"/>
              <a:t>. 110 </a:t>
            </a:r>
            <a:r>
              <a:rPr lang="sk-SK" sz="1300" dirty="0" err="1" smtClean="0"/>
              <a:t>mas</a:t>
            </a:r>
            <a:r>
              <a:rPr lang="sk-SK" sz="1300" dirty="0" smtClean="0"/>
              <a:t> x </a:t>
            </a:r>
            <a:r>
              <a:rPr lang="sk-SK" sz="1300" dirty="0"/>
              <a:t>110 </a:t>
            </a:r>
            <a:r>
              <a:rPr lang="sk-SK" sz="1300" dirty="0" err="1"/>
              <a:t>mas</a:t>
            </a:r>
            <a:r>
              <a:rPr lang="sk-SK" sz="1300" dirty="0"/>
              <a:t> </a:t>
            </a:r>
            <a:r>
              <a:rPr lang="sk-SK" sz="1300" dirty="0" smtClean="0"/>
              <a:t> na jeden pixel) </a:t>
            </a:r>
          </a:p>
          <a:p>
            <a:pPr marL="358775" lvl="3" indent="-179388"/>
            <a:r>
              <a:rPr lang="sk-SK" sz="1300" dirty="0" smtClean="0"/>
              <a:t>zahŕňa aj širokouhlý </a:t>
            </a:r>
            <a:r>
              <a:rPr lang="sk-SK" sz="1300" dirty="0" err="1" smtClean="0"/>
              <a:t>spektrograf</a:t>
            </a:r>
            <a:r>
              <a:rPr lang="sk-SK" sz="1300" dirty="0" smtClean="0"/>
              <a:t> osadený kombináciou optického hranola a optickej mriežky (</a:t>
            </a:r>
            <a:r>
              <a:rPr lang="sk-SK" sz="1300" dirty="0" err="1" smtClean="0"/>
              <a:t>grism</a:t>
            </a:r>
            <a:r>
              <a:rPr lang="sk-SK" sz="1300" dirty="0" smtClean="0"/>
              <a:t>)</a:t>
            </a:r>
          </a:p>
          <a:p>
            <a:pPr marL="177800" lvl="2" indent="-177800"/>
            <a:r>
              <a:rPr lang="sk-SK" sz="1300" b="1" dirty="0" err="1" smtClean="0"/>
              <a:t>High</a:t>
            </a:r>
            <a:r>
              <a:rPr lang="sk-SK" sz="1300" b="1" dirty="0" smtClean="0"/>
              <a:t> </a:t>
            </a:r>
            <a:r>
              <a:rPr lang="sk-SK" sz="1300" b="1" dirty="0" err="1" smtClean="0"/>
              <a:t>contrast</a:t>
            </a:r>
            <a:r>
              <a:rPr lang="sk-SK" sz="1300" b="1" dirty="0" smtClean="0"/>
              <a:t> </a:t>
            </a:r>
            <a:r>
              <a:rPr lang="sk-SK" sz="1300" b="1" dirty="0" err="1" smtClean="0"/>
              <a:t>coronagraph</a:t>
            </a:r>
            <a:r>
              <a:rPr lang="sk-SK" sz="1300" b="1" dirty="0" smtClean="0"/>
              <a:t> </a:t>
            </a:r>
          </a:p>
          <a:p>
            <a:pPr marL="358775" lvl="3" indent="-179388"/>
            <a:r>
              <a:rPr lang="sk-SK" sz="1300" dirty="0" smtClean="0"/>
              <a:t>pozorujúci v oblasti kratších vlnových dĺžok (od 500 do 800 nm)</a:t>
            </a:r>
          </a:p>
          <a:p>
            <a:pPr marL="358775" lvl="3" indent="-179388"/>
            <a:r>
              <a:rPr lang="sk-SK" sz="1300" dirty="0" smtClean="0"/>
              <a:t>bude využívať sekundárne deformovateľné zrkadlo pre potlačenie jasu materskej hviezdy</a:t>
            </a:r>
          </a:p>
          <a:p>
            <a:pPr marL="541338" lvl="4" indent="-180975"/>
            <a:r>
              <a:rPr lang="sk-SK" sz="1300" dirty="0" smtClean="0"/>
              <a:t>očakáva sa potlačenie na úrovni 1:10</a:t>
            </a:r>
            <a:r>
              <a:rPr lang="sk-SK" sz="1300" baseline="30000" dirty="0" smtClean="0"/>
              <a:t>9</a:t>
            </a:r>
            <a:r>
              <a:rPr lang="sk-SK" sz="1300" dirty="0" smtClean="0"/>
              <a:t>  čo umožní registráciu a </a:t>
            </a:r>
            <a:r>
              <a:rPr lang="sk-SK" sz="1300" dirty="0" err="1" smtClean="0"/>
              <a:t>spektroskopiu</a:t>
            </a:r>
            <a:r>
              <a:rPr lang="sk-SK" sz="1300" dirty="0" smtClean="0"/>
              <a:t> planét až do vzdialenosti (presnejšie blízkosti) na úrovni 0,15 </a:t>
            </a:r>
            <a:r>
              <a:rPr lang="sk-SK" sz="1300" dirty="0" err="1" smtClean="0"/>
              <a:t>as</a:t>
            </a:r>
            <a:r>
              <a:rPr lang="sk-SK" sz="1300" dirty="0" smtClean="0"/>
              <a:t> od ich materských hviezd</a:t>
            </a:r>
            <a:endParaRPr lang="sk-SK" sz="1300" dirty="0"/>
          </a:p>
        </p:txBody>
      </p:sp>
      <p:sp>
        <p:nvSpPr>
          <p:cNvPr id="4" name="Content Placeholder 3"/>
          <p:cNvSpPr>
            <a:spLocks noGrp="1"/>
          </p:cNvSpPr>
          <p:nvPr>
            <p:ph sz="half" idx="13"/>
          </p:nvPr>
        </p:nvSpPr>
        <p:spPr/>
        <p:txBody>
          <a:bodyPr>
            <a:normAutofit fontScale="92500" lnSpcReduction="10000"/>
          </a:bodyPr>
          <a:lstStyle/>
          <a:p>
            <a:r>
              <a:rPr lang="en-US" dirty="0"/>
              <a:t>Wide Field Infrared Survey Telescope </a:t>
            </a:r>
            <a:r>
              <a:rPr lang="sk-SK" dirty="0"/>
              <a:t>(</a:t>
            </a:r>
            <a:r>
              <a:rPr lang="sk-SK" dirty="0" err="1" smtClean="0"/>
              <a:t>WFIRST</a:t>
            </a:r>
            <a:r>
              <a:rPr lang="sk-SK" dirty="0" smtClean="0"/>
              <a:t>)</a:t>
            </a:r>
            <a:endParaRPr lang="en-US" dirty="0"/>
          </a:p>
        </p:txBody>
      </p:sp>
      <p:pic>
        <p:nvPicPr>
          <p:cNvPr id="6" name="Content Placeholder 5"/>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571999" y="1702428"/>
            <a:ext cx="4572000" cy="163068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3589636"/>
            <a:ext cx="4572000" cy="257175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1591" b="5917"/>
          <a:stretch/>
        </p:blipFill>
        <p:spPr>
          <a:xfrm>
            <a:off x="4571999" y="1455031"/>
            <a:ext cx="4569875" cy="5402969"/>
          </a:xfrm>
          <a:prstGeom prst="rect">
            <a:avLst/>
          </a:prstGeom>
        </p:spPr>
      </p:pic>
    </p:spTree>
    <p:extLst>
      <p:ext uri="{BB962C8B-B14F-4D97-AF65-F5344CB8AC3E}">
        <p14:creationId xmlns:p14="http://schemas.microsoft.com/office/powerpoint/2010/main" val="41642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noProof="0" dirty="0" smtClean="0"/>
              <a:t>Infračervené vesmírne teleskopy</a:t>
            </a:r>
            <a:endParaRPr lang="sk-SK" noProof="0" dirty="0"/>
          </a:p>
        </p:txBody>
      </p:sp>
      <p:sp>
        <p:nvSpPr>
          <p:cNvPr id="2" name="Content Placeholder 1"/>
          <p:cNvSpPr>
            <a:spLocks noGrp="1"/>
          </p:cNvSpPr>
          <p:nvPr>
            <p:ph sz="half" idx="1"/>
          </p:nvPr>
        </p:nvSpPr>
        <p:spPr>
          <a:xfrm>
            <a:off x="4141" y="1300500"/>
            <a:ext cx="5520076" cy="5512876"/>
          </a:xfrm>
        </p:spPr>
        <p:txBody>
          <a:bodyPr>
            <a:normAutofit fontScale="85000" lnSpcReduction="10000"/>
          </a:bodyPr>
          <a:lstStyle/>
          <a:p>
            <a:r>
              <a:rPr lang="sk-SK" noProof="0" dirty="0" smtClean="0"/>
              <a:t>vynesený </a:t>
            </a:r>
            <a:r>
              <a:rPr lang="en-GB" noProof="0" dirty="0" err="1" smtClean="0"/>
              <a:t>nosnou</a:t>
            </a:r>
            <a:r>
              <a:rPr lang="en-GB" noProof="0" dirty="0" smtClean="0"/>
              <a:t> </a:t>
            </a:r>
            <a:r>
              <a:rPr lang="en-GB" noProof="0" dirty="0" err="1" smtClean="0"/>
              <a:t>raketou</a:t>
            </a:r>
            <a:r>
              <a:rPr lang="en-GB" noProof="0" dirty="0" smtClean="0"/>
              <a:t> Delta II</a:t>
            </a:r>
            <a:r>
              <a:rPr lang="sk-SK" noProof="0" dirty="0" smtClean="0"/>
              <a:t> (2</a:t>
            </a:r>
            <a:r>
              <a:rPr lang="en-GB" noProof="0" dirty="0" smtClean="0"/>
              <a:t>5</a:t>
            </a:r>
            <a:r>
              <a:rPr lang="sk-SK" noProof="0" dirty="0" smtClean="0"/>
              <a:t>.</a:t>
            </a:r>
            <a:r>
              <a:rPr lang="en-GB" noProof="0" dirty="0" smtClean="0"/>
              <a:t>VIII</a:t>
            </a:r>
            <a:r>
              <a:rPr lang="sk-SK" noProof="0" dirty="0" smtClean="0"/>
              <a:t>.</a:t>
            </a:r>
            <a:r>
              <a:rPr lang="en-GB" noProof="0" dirty="0" smtClean="0"/>
              <a:t>2003</a:t>
            </a:r>
            <a:r>
              <a:rPr lang="sk-SK" noProof="0" dirty="0" smtClean="0"/>
              <a:t>) na </a:t>
            </a:r>
            <a:r>
              <a:rPr lang="sk-SK" noProof="0" dirty="0" err="1" smtClean="0"/>
              <a:t>héliocentrickú</a:t>
            </a:r>
            <a:r>
              <a:rPr lang="sk-SK" noProof="0" dirty="0" smtClean="0"/>
              <a:t> dráhu podobnú zemskej (omeškáva sa za Zemou o 0,1 AU/rok)</a:t>
            </a:r>
          </a:p>
          <a:p>
            <a:r>
              <a:rPr lang="sk-SK" dirty="0" smtClean="0"/>
              <a:t>koniec hlavnej časti misie </a:t>
            </a:r>
            <a:r>
              <a:rPr lang="en-GB" dirty="0" smtClean="0"/>
              <a:t>15</a:t>
            </a:r>
            <a:r>
              <a:rPr lang="sk-SK" dirty="0" smtClean="0"/>
              <a:t>.V.</a:t>
            </a:r>
            <a:r>
              <a:rPr lang="en-GB" dirty="0" smtClean="0"/>
              <a:t>2009</a:t>
            </a:r>
            <a:r>
              <a:rPr lang="sk-SK" dirty="0" smtClean="0"/>
              <a:t> (došlo chladiace tekuté hélium)</a:t>
            </a:r>
          </a:p>
          <a:p>
            <a:pPr lvl="1"/>
            <a:r>
              <a:rPr lang="sk-SK" noProof="0" dirty="0" smtClean="0"/>
              <a:t>ale niektoré prístroje (pre kratšie vlnové dĺžky) pokračujú v pozorovaní</a:t>
            </a:r>
          </a:p>
          <a:p>
            <a:r>
              <a:rPr lang="sk-SK" dirty="0" smtClean="0"/>
              <a:t>berýliové hlavné zrkadlo s </a:t>
            </a:r>
            <a:r>
              <a:rPr lang="sk-SK" dirty="0"/>
              <a:t>priemerom </a:t>
            </a:r>
            <a:r>
              <a:rPr lang="en-US" dirty="0" smtClean="0"/>
              <a:t/>
            </a:r>
            <a:br>
              <a:rPr lang="en-US" dirty="0" smtClean="0"/>
            </a:br>
            <a:r>
              <a:rPr lang="sk-SK" dirty="0" smtClean="0"/>
              <a:t>85 cm</a:t>
            </a:r>
            <a:r>
              <a:rPr lang="en-US" dirty="0" smtClean="0"/>
              <a:t>, </a:t>
            </a:r>
            <a:r>
              <a:rPr lang="sk-SK" dirty="0" smtClean="0"/>
              <a:t>chladené na</a:t>
            </a:r>
            <a:r>
              <a:rPr lang="en-US" dirty="0" smtClean="0"/>
              <a:t> </a:t>
            </a:r>
            <a:r>
              <a:rPr lang="sk-SK" dirty="0" smtClean="0"/>
              <a:t>5,5 K</a:t>
            </a:r>
          </a:p>
          <a:p>
            <a:r>
              <a:rPr lang="sk-SK" noProof="0" dirty="0" smtClean="0"/>
              <a:t>hlavné prístroje</a:t>
            </a:r>
          </a:p>
          <a:p>
            <a:pPr lvl="1"/>
            <a:r>
              <a:rPr lang="sk-SK" dirty="0" err="1"/>
              <a:t>Infrared</a:t>
            </a:r>
            <a:r>
              <a:rPr lang="sk-SK" dirty="0"/>
              <a:t> </a:t>
            </a:r>
            <a:r>
              <a:rPr lang="sk-SK" dirty="0" err="1"/>
              <a:t>Array</a:t>
            </a:r>
            <a:r>
              <a:rPr lang="sk-SK" dirty="0"/>
              <a:t> </a:t>
            </a:r>
            <a:r>
              <a:rPr lang="sk-SK" dirty="0" err="1" smtClean="0"/>
              <a:t>Camera</a:t>
            </a:r>
            <a:r>
              <a:rPr lang="sk-SK" dirty="0" smtClean="0"/>
              <a:t>     (</a:t>
            </a:r>
            <a:r>
              <a:rPr lang="en-GB" dirty="0" smtClean="0"/>
              <a:t>256×256</a:t>
            </a:r>
            <a:r>
              <a:rPr lang="sk-SK" dirty="0" smtClean="0"/>
              <a:t>, 3,6÷ 8 </a:t>
            </a:r>
            <a:r>
              <a:rPr lang="sk-SK" dirty="0" smtClean="0">
                <a:latin typeface="Symbol" panose="05050102010706020507" pitchFamily="18" charset="2"/>
              </a:rPr>
              <a:t>m</a:t>
            </a:r>
            <a:r>
              <a:rPr lang="sk-SK" dirty="0" smtClean="0"/>
              <a:t>m)</a:t>
            </a:r>
          </a:p>
          <a:p>
            <a:pPr lvl="1"/>
            <a:r>
              <a:rPr lang="en-GB" dirty="0"/>
              <a:t>Infrared Spectrograph</a:t>
            </a:r>
            <a:r>
              <a:rPr lang="sk-SK" dirty="0"/>
              <a:t> </a:t>
            </a:r>
            <a:r>
              <a:rPr lang="sk-SK" dirty="0" smtClean="0"/>
              <a:t>  (128</a:t>
            </a:r>
            <a:r>
              <a:rPr lang="en-GB" dirty="0" smtClean="0"/>
              <a:t>×</a:t>
            </a:r>
            <a:r>
              <a:rPr lang="sk-SK" dirty="0" smtClean="0"/>
              <a:t>128, 5,3÷ 40 </a:t>
            </a:r>
            <a:r>
              <a:rPr lang="sk-SK" dirty="0">
                <a:latin typeface="Symbol" panose="05050102010706020507" pitchFamily="18" charset="2"/>
              </a:rPr>
              <a:t>m</a:t>
            </a:r>
            <a:r>
              <a:rPr lang="sk-SK" dirty="0"/>
              <a:t>m)</a:t>
            </a:r>
          </a:p>
          <a:p>
            <a:pPr lvl="1"/>
            <a:r>
              <a:rPr lang="sk-SK" dirty="0" err="1"/>
              <a:t>Multiband</a:t>
            </a:r>
            <a:r>
              <a:rPr lang="sk-SK" dirty="0"/>
              <a:t> </a:t>
            </a:r>
            <a:r>
              <a:rPr lang="sk-SK" dirty="0" err="1"/>
              <a:t>Imaging</a:t>
            </a:r>
            <a:r>
              <a:rPr lang="sk-SK" dirty="0"/>
              <a:t> </a:t>
            </a:r>
            <a:r>
              <a:rPr lang="sk-SK" dirty="0" err="1" smtClean="0"/>
              <a:t>Photometer</a:t>
            </a:r>
            <a:r>
              <a:rPr lang="sk-SK" dirty="0" smtClean="0"/>
              <a:t>  </a:t>
            </a:r>
            <a:r>
              <a:rPr lang="en-US" dirty="0" smtClean="0"/>
              <a:t/>
            </a:r>
            <a:br>
              <a:rPr lang="en-US" dirty="0" smtClean="0"/>
            </a:br>
            <a:r>
              <a:rPr lang="en-US" dirty="0" smtClean="0"/>
              <a:t>				</a:t>
            </a:r>
            <a:r>
              <a:rPr lang="sk-SK" dirty="0" smtClean="0"/>
              <a:t>(24</a:t>
            </a:r>
            <a:r>
              <a:rPr lang="en-US" dirty="0" smtClean="0"/>
              <a:t> </a:t>
            </a:r>
            <a:r>
              <a:rPr lang="sk-SK" dirty="0" smtClean="0"/>
              <a:t>÷ 160 </a:t>
            </a:r>
            <a:r>
              <a:rPr lang="sk-SK" dirty="0" smtClean="0">
                <a:latin typeface="Symbol" panose="05050102010706020507" pitchFamily="18" charset="2"/>
              </a:rPr>
              <a:t>m</a:t>
            </a:r>
            <a:r>
              <a:rPr lang="sk-SK" dirty="0" smtClean="0"/>
              <a:t>m)</a:t>
            </a:r>
            <a:endParaRPr lang="sk-SK" dirty="0"/>
          </a:p>
        </p:txBody>
      </p:sp>
      <p:sp>
        <p:nvSpPr>
          <p:cNvPr id="5" name="Content Placeholder 4"/>
          <p:cNvSpPr>
            <a:spLocks noGrp="1"/>
          </p:cNvSpPr>
          <p:nvPr>
            <p:ph sz="half" idx="13"/>
          </p:nvPr>
        </p:nvSpPr>
        <p:spPr>
          <a:xfrm>
            <a:off x="4576260" y="692697"/>
            <a:ext cx="4572000" cy="718593"/>
          </a:xfrm>
        </p:spPr>
        <p:txBody>
          <a:bodyPr/>
          <a:lstStyle/>
          <a:p>
            <a:r>
              <a:rPr lang="sk-SK" dirty="0" err="1"/>
              <a:t>Spitzer</a:t>
            </a:r>
            <a:r>
              <a:rPr lang="sk-SK" dirty="0"/>
              <a:t> </a:t>
            </a:r>
            <a:r>
              <a:rPr lang="sk-SK" dirty="0" err="1"/>
              <a:t>Space</a:t>
            </a:r>
            <a:r>
              <a:rPr lang="sk-SK" dirty="0"/>
              <a:t> </a:t>
            </a:r>
            <a:r>
              <a:rPr lang="sk-SK" dirty="0" err="1" smtClean="0"/>
              <a:t>Telescope</a:t>
            </a:r>
            <a:r>
              <a:rPr lang="en-GB" dirty="0" smtClean="0"/>
              <a:t> (SIRTF)</a:t>
            </a:r>
            <a:endParaRPr lang="sk-SK" noProof="0" dirty="0"/>
          </a:p>
        </p:txBody>
      </p:sp>
      <p:pic>
        <p:nvPicPr>
          <p:cNvPr id="8" name="Content Placeholder 7"/>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t="7251"/>
          <a:stretch/>
        </p:blipFill>
        <p:spPr>
          <a:xfrm>
            <a:off x="5580113" y="1509486"/>
            <a:ext cx="3528394" cy="4921114"/>
          </a:xfrm>
        </p:spPr>
      </p:pic>
      <p:sp>
        <p:nvSpPr>
          <p:cNvPr id="9" name="Rectangle 8"/>
          <p:cNvSpPr/>
          <p:nvPr/>
        </p:nvSpPr>
        <p:spPr>
          <a:xfrm>
            <a:off x="5292080" y="6444044"/>
            <a:ext cx="3818384" cy="369332"/>
          </a:xfrm>
          <a:prstGeom prst="rect">
            <a:avLst/>
          </a:prstGeom>
        </p:spPr>
        <p:txBody>
          <a:bodyPr wrap="square">
            <a:spAutoFit/>
          </a:bodyPr>
          <a:lstStyle/>
          <a:p>
            <a:pPr algn="r"/>
            <a:r>
              <a:rPr lang="en-GB" dirty="0" err="1" smtClean="0"/>
              <a:t>Pr</a:t>
            </a:r>
            <a:r>
              <a:rPr lang="sk-SK" dirty="0" smtClean="0"/>
              <a:t>í</a:t>
            </a:r>
            <a:r>
              <a:rPr lang="en-GB" dirty="0" err="1" smtClean="0"/>
              <a:t>prava</a:t>
            </a:r>
            <a:r>
              <a:rPr lang="en-GB" dirty="0" smtClean="0"/>
              <a:t> SIRTF</a:t>
            </a:r>
            <a:r>
              <a:rPr lang="sk-SK" dirty="0" smtClean="0"/>
              <a:t> na štart    </a:t>
            </a:r>
            <a:r>
              <a:rPr lang="sk-SK" dirty="0" err="1" smtClean="0"/>
              <a:t>Foto</a:t>
            </a:r>
            <a:r>
              <a:rPr lang="sk-SK" dirty="0"/>
              <a:t>: </a:t>
            </a:r>
            <a:r>
              <a:rPr lang="sk-SK" dirty="0" smtClean="0"/>
              <a:t>NASA </a:t>
            </a:r>
            <a:endParaRPr lang="en-GB" dirty="0"/>
          </a:p>
        </p:txBody>
      </p:sp>
    </p:spTree>
    <p:extLst>
      <p:ext uri="{BB962C8B-B14F-4D97-AF65-F5344CB8AC3E}">
        <p14:creationId xmlns:p14="http://schemas.microsoft.com/office/powerpoint/2010/main" val="597072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73000"/>
                    </a14:imgEffect>
                    <a14:imgEffect>
                      <a14:brightnessContrast bright="-1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26268" y="3212976"/>
            <a:ext cx="8838220" cy="35283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a:t>
            </a:r>
            <a:r>
              <a:rPr lang="sk-SK" dirty="0" smtClean="0">
                <a:solidFill>
                  <a:schemeClr val="bg1"/>
                </a:solidFill>
              </a:rPr>
              <a:t>A v</a:t>
            </a:r>
            <a:r>
              <a:rPr lang="en-US" dirty="0" err="1" smtClean="0">
                <a:solidFill>
                  <a:schemeClr val="bg1"/>
                </a:solidFill>
              </a:rPr>
              <a:t>erte</a:t>
            </a:r>
            <a:r>
              <a:rPr lang="en-US" dirty="0" smtClean="0">
                <a:solidFill>
                  <a:schemeClr val="bg1"/>
                </a:solidFill>
              </a:rPr>
              <a:t> </a:t>
            </a:r>
            <a:r>
              <a:rPr lang="en-US" dirty="0">
                <a:solidFill>
                  <a:schemeClr val="bg1"/>
                </a:solidFill>
              </a:rPr>
              <a:t>mi, </a:t>
            </a:r>
            <a:endParaRPr lang="sk-SK" dirty="0">
              <a:solidFill>
                <a:schemeClr val="bg1"/>
              </a:solidFill>
            </a:endParaRPr>
          </a:p>
          <a:p>
            <a:pPr algn="l"/>
            <a:r>
              <a:rPr lang="sk-SK" dirty="0" smtClean="0">
                <a:solidFill>
                  <a:schemeClr val="bg1"/>
                </a:solidFill>
              </a:rPr>
              <a:t>ak </a:t>
            </a:r>
            <a:r>
              <a:rPr lang="en-US" dirty="0" smtClean="0">
                <a:solidFill>
                  <a:schemeClr val="bg1"/>
                </a:solidFill>
              </a:rPr>
              <a:t>by </a:t>
            </a:r>
            <a:r>
              <a:rPr lang="en-US" dirty="0" err="1">
                <a:solidFill>
                  <a:schemeClr val="bg1"/>
                </a:solidFill>
              </a:rPr>
              <a:t>som</a:t>
            </a:r>
            <a:r>
              <a:rPr lang="en-US" dirty="0">
                <a:solidFill>
                  <a:schemeClr val="bg1"/>
                </a:solidFill>
              </a:rPr>
              <a:t> </a:t>
            </a:r>
            <a:r>
              <a:rPr lang="en-US" dirty="0" err="1" smtClean="0">
                <a:solidFill>
                  <a:schemeClr val="bg1"/>
                </a:solidFill>
              </a:rPr>
              <a:t>opäť</a:t>
            </a:r>
            <a:r>
              <a:rPr lang="en-US" dirty="0" smtClean="0">
                <a:solidFill>
                  <a:schemeClr val="bg1"/>
                </a:solidFill>
              </a:rPr>
              <a:t> </a:t>
            </a:r>
            <a:r>
              <a:rPr lang="en-US" dirty="0" err="1" smtClean="0">
                <a:solidFill>
                  <a:schemeClr val="bg1"/>
                </a:solidFill>
              </a:rPr>
              <a:t>zača</a:t>
            </a:r>
            <a:r>
              <a:rPr lang="sk-SK" dirty="0" smtClean="0">
                <a:solidFill>
                  <a:schemeClr val="bg1"/>
                </a:solidFill>
              </a:rPr>
              <a:t>l</a:t>
            </a:r>
            <a:r>
              <a:rPr lang="en-US" dirty="0" smtClean="0">
                <a:solidFill>
                  <a:schemeClr val="bg1"/>
                </a:solidFill>
              </a:rPr>
              <a:t> </a:t>
            </a:r>
            <a:r>
              <a:rPr lang="en-US" dirty="0" err="1">
                <a:solidFill>
                  <a:schemeClr val="bg1"/>
                </a:solidFill>
              </a:rPr>
              <a:t>študovať</a:t>
            </a:r>
            <a:r>
              <a:rPr lang="en-US" dirty="0" smtClean="0">
                <a:solidFill>
                  <a:schemeClr val="bg1"/>
                </a:solidFill>
              </a:rPr>
              <a:t>,</a:t>
            </a:r>
            <a:endParaRPr lang="sk-SK" dirty="0" smtClean="0">
              <a:solidFill>
                <a:schemeClr val="bg1"/>
              </a:solidFill>
            </a:endParaRPr>
          </a:p>
          <a:p>
            <a:pPr algn="l"/>
            <a:r>
              <a:rPr lang="en-US" dirty="0" err="1" smtClean="0">
                <a:solidFill>
                  <a:schemeClr val="bg1"/>
                </a:solidFill>
              </a:rPr>
              <a:t>posl</a:t>
            </a:r>
            <a:r>
              <a:rPr lang="sk-SK" dirty="0" err="1" smtClean="0">
                <a:solidFill>
                  <a:schemeClr val="bg1"/>
                </a:solidFill>
              </a:rPr>
              <a:t>úchol</a:t>
            </a:r>
            <a:r>
              <a:rPr lang="sk-SK" dirty="0" smtClean="0">
                <a:solidFill>
                  <a:schemeClr val="bg1"/>
                </a:solidFill>
              </a:rPr>
              <a:t> by som radu</a:t>
            </a:r>
            <a:r>
              <a:rPr lang="en-US" dirty="0" smtClean="0">
                <a:solidFill>
                  <a:schemeClr val="bg1"/>
                </a:solidFill>
              </a:rPr>
              <a:t> </a:t>
            </a:r>
            <a:r>
              <a:rPr lang="en-US" dirty="0" err="1">
                <a:solidFill>
                  <a:schemeClr val="bg1"/>
                </a:solidFill>
              </a:rPr>
              <a:t>Platóna</a:t>
            </a:r>
            <a:r>
              <a:rPr lang="en-US" dirty="0">
                <a:solidFill>
                  <a:schemeClr val="bg1"/>
                </a:solidFill>
              </a:rPr>
              <a:t> </a:t>
            </a:r>
            <a:endParaRPr lang="sk-SK" dirty="0" smtClean="0">
              <a:solidFill>
                <a:schemeClr val="bg1"/>
              </a:solidFill>
            </a:endParaRPr>
          </a:p>
          <a:p>
            <a:pPr algn="l"/>
            <a:r>
              <a:rPr lang="en-US" dirty="0" smtClean="0">
                <a:solidFill>
                  <a:schemeClr val="bg1"/>
                </a:solidFill>
              </a:rPr>
              <a:t>a </a:t>
            </a:r>
            <a:r>
              <a:rPr lang="en-US" dirty="0" err="1" smtClean="0">
                <a:solidFill>
                  <a:schemeClr val="bg1"/>
                </a:solidFill>
              </a:rPr>
              <a:t>zača</a:t>
            </a:r>
            <a:r>
              <a:rPr lang="sk-SK" dirty="0" smtClean="0">
                <a:solidFill>
                  <a:schemeClr val="bg1"/>
                </a:solidFill>
              </a:rPr>
              <a:t>l </a:t>
            </a:r>
            <a:r>
              <a:rPr lang="en-US" dirty="0" err="1" smtClean="0">
                <a:solidFill>
                  <a:schemeClr val="bg1"/>
                </a:solidFill>
              </a:rPr>
              <a:t>matematikou</a:t>
            </a:r>
            <a:r>
              <a:rPr lang="en-US" dirty="0" smtClean="0">
                <a:solidFill>
                  <a:schemeClr val="bg1"/>
                </a:solidFill>
              </a:rPr>
              <a:t>.”</a:t>
            </a:r>
            <a:endParaRPr lang="sk-SK" dirty="0">
              <a:solidFill>
                <a:schemeClr val="bg1"/>
              </a:solidFill>
            </a:endParaRPr>
          </a:p>
          <a:p>
            <a:pPr algn="r"/>
            <a:r>
              <a:rPr lang="en-US" sz="400" dirty="0" smtClean="0">
                <a:solidFill>
                  <a:schemeClr val="bg1"/>
                </a:solidFill>
              </a:rPr>
              <a:t/>
            </a:r>
            <a:br>
              <a:rPr lang="en-US" sz="400" dirty="0" smtClean="0">
                <a:solidFill>
                  <a:schemeClr val="bg1"/>
                </a:solidFill>
              </a:rPr>
            </a:br>
            <a:r>
              <a:rPr lang="en-US" sz="4000" dirty="0" smtClean="0">
                <a:solidFill>
                  <a:schemeClr val="bg1"/>
                </a:solidFill>
              </a:rPr>
              <a:t>Galileo Galilei</a:t>
            </a:r>
            <a:endParaRPr lang="en-US" dirty="0">
              <a:solidFill>
                <a:schemeClr val="bg1"/>
              </a:solidFill>
            </a:endParaRPr>
          </a:p>
        </p:txBody>
      </p:sp>
    </p:spTree>
    <p:extLst>
      <p:ext uri="{BB962C8B-B14F-4D97-AF65-F5344CB8AC3E}">
        <p14:creationId xmlns:p14="http://schemas.microsoft.com/office/powerpoint/2010/main" val="3560292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dirty="0"/>
              <a:t>Infračervené </a:t>
            </a:r>
            <a:r>
              <a:rPr lang="sk-SK" noProof="0" dirty="0" smtClean="0"/>
              <a:t>vesmírne teleskopy</a:t>
            </a:r>
            <a:endParaRPr lang="sk-SK" noProof="0" dirty="0"/>
          </a:p>
        </p:txBody>
      </p:sp>
      <p:sp>
        <p:nvSpPr>
          <p:cNvPr id="9" name="Rectangle 8"/>
          <p:cNvSpPr/>
          <p:nvPr/>
        </p:nvSpPr>
        <p:spPr>
          <a:xfrm>
            <a:off x="48984" y="5631988"/>
            <a:ext cx="4003638" cy="646331"/>
          </a:xfrm>
          <a:prstGeom prst="rect">
            <a:avLst/>
          </a:prstGeom>
        </p:spPr>
        <p:txBody>
          <a:bodyPr wrap="square">
            <a:spAutoFit/>
          </a:bodyPr>
          <a:lstStyle/>
          <a:p>
            <a:r>
              <a:rPr lang="sk-SK" dirty="0" err="1" smtClean="0"/>
              <a:t>Spitzer</a:t>
            </a:r>
            <a:r>
              <a:rPr lang="sk-SK" dirty="0" smtClean="0"/>
              <a:t> </a:t>
            </a:r>
            <a:r>
              <a:rPr lang="sk-SK" dirty="0" err="1" smtClean="0"/>
              <a:t>Deep</a:t>
            </a:r>
            <a:r>
              <a:rPr lang="sk-SK" dirty="0" smtClean="0"/>
              <a:t> </a:t>
            </a:r>
            <a:r>
              <a:rPr lang="sk-SK" dirty="0" err="1" smtClean="0"/>
              <a:t>Field</a:t>
            </a:r>
            <a:r>
              <a:rPr lang="sk-SK" dirty="0" smtClean="0"/>
              <a:t> </a:t>
            </a:r>
            <a:r>
              <a:rPr lang="sk-SK" dirty="0"/>
              <a:t/>
            </a:r>
            <a:br>
              <a:rPr lang="sk-SK" dirty="0"/>
            </a:br>
            <a:r>
              <a:rPr lang="sk-SK" dirty="0" smtClean="0"/>
              <a:t>Zdroj: NASA/JPL </a:t>
            </a:r>
            <a:r>
              <a:rPr lang="sk-SK" dirty="0" err="1" smtClean="0"/>
              <a:t>Caltech</a:t>
            </a:r>
            <a:r>
              <a:rPr lang="sk-SK" sz="1400" dirty="0"/>
              <a:t>	</a:t>
            </a:r>
            <a:endParaRPr lang="en-GB" sz="1400" dirty="0"/>
          </a:p>
        </p:txBody>
      </p:sp>
      <p:pic>
        <p:nvPicPr>
          <p:cNvPr id="6" name="Content Placeholder 5"/>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12391" y="1571423"/>
            <a:ext cx="4032000" cy="4032000"/>
          </a:xfrm>
        </p:spPr>
      </p:pic>
      <p:sp>
        <p:nvSpPr>
          <p:cNvPr id="10" name="Content Placeholder 9"/>
          <p:cNvSpPr>
            <a:spLocks noGrp="1"/>
          </p:cNvSpPr>
          <p:nvPr>
            <p:ph sz="half" idx="13"/>
          </p:nvPr>
        </p:nvSpPr>
        <p:spPr/>
        <p:txBody>
          <a:bodyPr/>
          <a:lstStyle/>
          <a:p>
            <a:r>
              <a:rPr lang="sk-SK" dirty="0" err="1"/>
              <a:t>Spitzer</a:t>
            </a:r>
            <a:r>
              <a:rPr lang="sk-SK" dirty="0"/>
              <a:t> </a:t>
            </a:r>
            <a:r>
              <a:rPr lang="sk-SK" dirty="0" err="1"/>
              <a:t>Space</a:t>
            </a:r>
            <a:r>
              <a:rPr lang="sk-SK" dirty="0"/>
              <a:t> </a:t>
            </a:r>
            <a:r>
              <a:rPr lang="sk-SK" dirty="0" err="1"/>
              <a:t>Telescope</a:t>
            </a:r>
            <a:r>
              <a:rPr lang="en-GB" dirty="0"/>
              <a:t> (SIRTF)</a:t>
            </a:r>
            <a:endParaRPr lang="sk-SK"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677" t="2612" r="5077" b="9551"/>
          <a:stretch/>
        </p:blipFill>
        <p:spPr>
          <a:xfrm>
            <a:off x="4052622" y="1556792"/>
            <a:ext cx="5148000" cy="4053275"/>
          </a:xfrm>
          <a:prstGeom prst="rect">
            <a:avLst/>
          </a:prstGeom>
        </p:spPr>
      </p:pic>
      <p:sp>
        <p:nvSpPr>
          <p:cNvPr id="2" name="Rectangle 1"/>
          <p:cNvSpPr/>
          <p:nvPr/>
        </p:nvSpPr>
        <p:spPr>
          <a:xfrm>
            <a:off x="179512" y="6381328"/>
            <a:ext cx="3192028" cy="369332"/>
          </a:xfrm>
          <a:prstGeom prst="rect">
            <a:avLst/>
          </a:prstGeom>
        </p:spPr>
        <p:txBody>
          <a:bodyPr wrap="none">
            <a:spAutoFit/>
          </a:bodyPr>
          <a:lstStyle/>
          <a:p>
            <a:r>
              <a:rPr lang="en-US" dirty="0">
                <a:hlinkClick r:id="rId5"/>
              </a:rPr>
              <a:t>http://</a:t>
            </a:r>
            <a:r>
              <a:rPr lang="en-US" dirty="0" err="1">
                <a:hlinkClick r:id="rId5"/>
              </a:rPr>
              <a:t>www.spitzer.caltech.edu</a:t>
            </a:r>
            <a:r>
              <a:rPr lang="en-US" dirty="0">
                <a:hlinkClick r:id="rId5"/>
              </a:rPr>
              <a:t>/</a:t>
            </a:r>
            <a:endParaRPr lang="en-US" dirty="0"/>
          </a:p>
        </p:txBody>
      </p:sp>
      <p:sp>
        <p:nvSpPr>
          <p:cNvPr id="11" name="Rectangle 10"/>
          <p:cNvSpPr/>
          <p:nvPr/>
        </p:nvSpPr>
        <p:spPr>
          <a:xfrm>
            <a:off x="4024964" y="5704790"/>
            <a:ext cx="5148064" cy="1061829"/>
          </a:xfrm>
          <a:prstGeom prst="rect">
            <a:avLst/>
          </a:prstGeom>
        </p:spPr>
        <p:txBody>
          <a:bodyPr wrap="square">
            <a:spAutoFit/>
          </a:bodyPr>
          <a:lstStyle/>
          <a:p>
            <a:r>
              <a:rPr lang="sk-SK" dirty="0" err="1" smtClean="0"/>
              <a:t>Hviezdotvorná</a:t>
            </a:r>
            <a:r>
              <a:rPr lang="sk-SK" dirty="0" smtClean="0"/>
              <a:t> oblasť W5 v súhvezdí </a:t>
            </a:r>
            <a:r>
              <a:rPr lang="en-GB" dirty="0" err="1" smtClean="0"/>
              <a:t>Cassiopei</a:t>
            </a:r>
            <a:r>
              <a:rPr lang="sk-SK" dirty="0" smtClean="0"/>
              <a:t>a </a:t>
            </a:r>
            <a:br>
              <a:rPr lang="sk-SK" dirty="0" smtClean="0"/>
            </a:br>
            <a:r>
              <a:rPr lang="sk-SK" sz="1100" dirty="0" smtClean="0"/>
              <a:t/>
            </a:r>
            <a:br>
              <a:rPr lang="sk-SK" sz="1100" dirty="0" smtClean="0"/>
            </a:br>
            <a:r>
              <a:rPr lang="sk-SK" dirty="0" smtClean="0"/>
              <a:t>		      </a:t>
            </a:r>
            <a:r>
              <a:rPr lang="sk-SK" sz="1600" dirty="0" smtClean="0"/>
              <a:t>Zdroj</a:t>
            </a:r>
            <a:r>
              <a:rPr lang="sk-SK" sz="1600" dirty="0"/>
              <a:t>: NASA/JPL </a:t>
            </a:r>
            <a:r>
              <a:rPr lang="sk-SK" sz="1600" dirty="0" err="1" smtClean="0"/>
              <a:t>Caltech</a:t>
            </a:r>
            <a:r>
              <a:rPr lang="sk-SK" sz="1600" dirty="0"/>
              <a:t> </a:t>
            </a:r>
            <a:r>
              <a:rPr lang="sk-SK" sz="1600" dirty="0" smtClean="0"/>
              <a:t>/ L. </a:t>
            </a:r>
            <a:r>
              <a:rPr lang="sk-SK" sz="1600" dirty="0" err="1" smtClean="0"/>
              <a:t>Allen</a:t>
            </a:r>
            <a:r>
              <a:rPr lang="sk-SK" sz="1600" dirty="0" smtClean="0"/>
              <a:t> </a:t>
            </a:r>
            <a:br>
              <a:rPr lang="sk-SK" sz="1600" dirty="0" smtClean="0"/>
            </a:br>
            <a:r>
              <a:rPr lang="sk-SK" sz="1600" dirty="0" smtClean="0"/>
              <a:t>		                    (</a:t>
            </a:r>
            <a:r>
              <a:rPr lang="sk-SK" sz="1600" dirty="0" err="1" smtClean="0"/>
              <a:t>Harvard-Smithsonian</a:t>
            </a:r>
            <a:r>
              <a:rPr lang="sk-SK" sz="1600" dirty="0" smtClean="0"/>
              <a:t> </a:t>
            </a:r>
            <a:r>
              <a:rPr lang="sk-SK" sz="1600" dirty="0" err="1" smtClean="0"/>
              <a:t>CfA</a:t>
            </a:r>
            <a:r>
              <a:rPr lang="sk-SK" sz="1600" dirty="0" smtClean="0"/>
              <a:t>)</a:t>
            </a:r>
            <a:endParaRPr lang="en-GB" sz="1600" dirty="0"/>
          </a:p>
        </p:txBody>
      </p:sp>
    </p:spTree>
    <p:extLst>
      <p:ext uri="{BB962C8B-B14F-4D97-AF65-F5344CB8AC3E}">
        <p14:creationId xmlns:p14="http://schemas.microsoft.com/office/powerpoint/2010/main" val="360399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dirty="0"/>
              <a:t>Infračervené </a:t>
            </a:r>
            <a:r>
              <a:rPr lang="sk-SK" dirty="0" smtClean="0"/>
              <a:t> </a:t>
            </a:r>
            <a:r>
              <a:rPr lang="sk-SK" noProof="0" dirty="0" smtClean="0"/>
              <a:t>vesmírne teleskopy</a:t>
            </a:r>
            <a:endParaRPr lang="sk-SK" noProof="0" dirty="0"/>
          </a:p>
        </p:txBody>
      </p:sp>
      <p:sp>
        <p:nvSpPr>
          <p:cNvPr id="2" name="Content Placeholder 1"/>
          <p:cNvSpPr>
            <a:spLocks noGrp="1"/>
          </p:cNvSpPr>
          <p:nvPr>
            <p:ph sz="half" idx="1"/>
          </p:nvPr>
        </p:nvSpPr>
        <p:spPr>
          <a:xfrm>
            <a:off x="107504" y="1340768"/>
            <a:ext cx="5616624" cy="5472608"/>
          </a:xfrm>
        </p:spPr>
        <p:txBody>
          <a:bodyPr>
            <a:normAutofit fontScale="62500" lnSpcReduction="20000"/>
          </a:bodyPr>
          <a:lstStyle/>
          <a:p>
            <a:pPr marL="12700" indent="0">
              <a:buNone/>
            </a:pPr>
            <a:r>
              <a:rPr lang="sk-SK" noProof="0" dirty="0" smtClean="0"/>
              <a:t>Do vesmíru vynesená raketou </a:t>
            </a:r>
            <a:r>
              <a:rPr lang="sk-SK" noProof="0" dirty="0" err="1" smtClean="0"/>
              <a:t>Ariane</a:t>
            </a:r>
            <a:r>
              <a:rPr lang="sk-SK" noProof="0" dirty="0" smtClean="0"/>
              <a:t> 5 ECA</a:t>
            </a:r>
            <a:br>
              <a:rPr lang="sk-SK" noProof="0" dirty="0" smtClean="0"/>
            </a:br>
            <a:r>
              <a:rPr lang="sk-SK" noProof="0" dirty="0" smtClean="0"/>
              <a:t>(14.V.2009) a spoločne so sondou </a:t>
            </a:r>
            <a:r>
              <a:rPr lang="sk-SK" noProof="0" dirty="0" err="1" smtClean="0"/>
              <a:t>Planck</a:t>
            </a:r>
            <a:r>
              <a:rPr lang="sk-SK" noProof="0" dirty="0" smtClean="0"/>
              <a:t> umiestnená </a:t>
            </a:r>
            <a:br>
              <a:rPr lang="sk-SK" noProof="0" dirty="0" smtClean="0"/>
            </a:br>
            <a:r>
              <a:rPr lang="sk-SK" noProof="0" dirty="0" smtClean="0"/>
              <a:t>do druhého </a:t>
            </a:r>
            <a:r>
              <a:rPr lang="sk-SK" noProof="0" dirty="0" err="1" smtClean="0"/>
              <a:t>Lagrangeovho</a:t>
            </a:r>
            <a:r>
              <a:rPr lang="sk-SK" noProof="0" dirty="0" smtClean="0"/>
              <a:t> (L2) bodu systému </a:t>
            </a:r>
            <a:r>
              <a:rPr lang="sk-SK" noProof="0" dirty="0" err="1" smtClean="0"/>
              <a:t>Slnko-Zem</a:t>
            </a:r>
            <a:endParaRPr lang="sk-SK" noProof="0" dirty="0" smtClean="0"/>
          </a:p>
          <a:p>
            <a:pPr marL="12700" indent="0">
              <a:buNone/>
            </a:pPr>
            <a:endParaRPr lang="sk-SK" sz="800" noProof="0" dirty="0" smtClean="0"/>
          </a:p>
          <a:p>
            <a:r>
              <a:rPr lang="sk-SK" noProof="0" dirty="0" smtClean="0"/>
              <a:t>teleskop </a:t>
            </a:r>
            <a:r>
              <a:rPr lang="sk-SK" noProof="0" dirty="0" err="1" smtClean="0"/>
              <a:t>Cassegrainovho</a:t>
            </a:r>
            <a:r>
              <a:rPr lang="sk-SK" noProof="0" dirty="0" smtClean="0"/>
              <a:t> usporiadania s 3.5 m priemerom primárneho zrkadla</a:t>
            </a:r>
          </a:p>
          <a:p>
            <a:r>
              <a:rPr lang="sk-SK" noProof="0" dirty="0" smtClean="0"/>
              <a:t>určený na pozorovanie v hlbokej infračervenej až </a:t>
            </a:r>
            <a:r>
              <a:rPr lang="sk-SK" noProof="0" dirty="0" err="1" smtClean="0"/>
              <a:t>submilimetrovej</a:t>
            </a:r>
            <a:r>
              <a:rPr lang="sk-SK" noProof="0" dirty="0" smtClean="0"/>
              <a:t> oblasti spektra (55−671 µm)</a:t>
            </a:r>
          </a:p>
          <a:p>
            <a:r>
              <a:rPr lang="sk-SK" noProof="0" dirty="0" smtClean="0"/>
              <a:t>na dosiahnutie potrebnej citlivosti pri pozorovaniach </a:t>
            </a:r>
            <a:r>
              <a:rPr lang="en-US" dirty="0"/>
              <a:t/>
            </a:r>
            <a:br>
              <a:rPr lang="en-US" dirty="0"/>
            </a:br>
            <a:r>
              <a:rPr lang="sk-SK" noProof="0" dirty="0" smtClean="0"/>
              <a:t>v tejto oblasti bolo potrebné udržiavať prevádzkovú teplotu prístrojov na úrovni 1.7 K</a:t>
            </a:r>
          </a:p>
          <a:p>
            <a:r>
              <a:rPr lang="sk-SK" noProof="0" dirty="0" smtClean="0"/>
              <a:t>na chladenie bolo použité </a:t>
            </a:r>
            <a:r>
              <a:rPr lang="sk-SK" noProof="0" dirty="0" err="1" smtClean="0"/>
              <a:t>supratekuté</a:t>
            </a:r>
            <a:r>
              <a:rPr lang="sk-SK" noProof="0" dirty="0" smtClean="0"/>
              <a:t> hélium, </a:t>
            </a:r>
            <a:br>
              <a:rPr lang="sk-SK" noProof="0" dirty="0" smtClean="0"/>
            </a:br>
            <a:r>
              <a:rPr lang="sk-SK" noProof="0" dirty="0" smtClean="0"/>
              <a:t>ktoré sa postupne odparovalo (pri štarte ho bolo </a:t>
            </a:r>
            <a:br>
              <a:rPr lang="sk-SK" noProof="0" dirty="0" smtClean="0"/>
            </a:br>
            <a:r>
              <a:rPr lang="sk-SK" noProof="0" dirty="0" smtClean="0"/>
              <a:t>v </a:t>
            </a:r>
            <a:r>
              <a:rPr lang="sk-SK" noProof="0" dirty="0" err="1" smtClean="0"/>
              <a:t>kryostate</a:t>
            </a:r>
            <a:r>
              <a:rPr lang="sk-SK" noProof="0" dirty="0" smtClean="0"/>
              <a:t> 2300 litrov, resp. 335 kg)</a:t>
            </a:r>
          </a:p>
          <a:p>
            <a:r>
              <a:rPr lang="sk-SK" noProof="0" dirty="0" smtClean="0"/>
              <a:t>v apríli 2013 bolo chladiace médium vyčerpané a pozorovania ukončené</a:t>
            </a:r>
            <a:r>
              <a:rPr lang="en-US" noProof="0" dirty="0" smtClean="0"/>
              <a:t/>
            </a:r>
            <a:br>
              <a:rPr lang="en-US" noProof="0" dirty="0" smtClean="0"/>
            </a:br>
            <a:endParaRPr lang="sk-SK" sz="1800" noProof="0" dirty="0" smtClean="0"/>
          </a:p>
          <a:p>
            <a:pPr marL="12700" indent="0">
              <a:buNone/>
            </a:pPr>
            <a:r>
              <a:rPr lang="sk-SK" noProof="0" dirty="0" smtClean="0"/>
              <a:t>Pozorovacie prístroje:</a:t>
            </a:r>
          </a:p>
          <a:p>
            <a:pPr marL="363538" lvl="1"/>
            <a:r>
              <a:rPr lang="sk-SK" sz="2600" noProof="0" dirty="0" err="1" smtClean="0"/>
              <a:t>The</a:t>
            </a:r>
            <a:r>
              <a:rPr lang="sk-SK" sz="2600" noProof="0" dirty="0" smtClean="0"/>
              <a:t> </a:t>
            </a:r>
            <a:r>
              <a:rPr lang="sk-SK" sz="2600" noProof="0" dirty="0" err="1" smtClean="0"/>
              <a:t>Photodetector</a:t>
            </a:r>
            <a:r>
              <a:rPr lang="sk-SK" sz="2600" noProof="0" dirty="0" smtClean="0"/>
              <a:t> </a:t>
            </a:r>
            <a:r>
              <a:rPr lang="sk-SK" sz="2600" noProof="0" dirty="0" err="1" smtClean="0"/>
              <a:t>Array</a:t>
            </a:r>
            <a:r>
              <a:rPr lang="sk-SK" sz="2600" noProof="0" dirty="0" smtClean="0"/>
              <a:t> </a:t>
            </a:r>
            <a:r>
              <a:rPr lang="sk-SK" sz="2600" noProof="0" dirty="0" err="1" smtClean="0"/>
              <a:t>Camera</a:t>
            </a:r>
            <a:r>
              <a:rPr lang="sk-SK" sz="2600" noProof="0" dirty="0" smtClean="0"/>
              <a:t> and </a:t>
            </a:r>
            <a:r>
              <a:rPr lang="sk-SK" sz="2600" noProof="0" dirty="0" err="1" smtClean="0"/>
              <a:t>Spectrometer</a:t>
            </a:r>
            <a:r>
              <a:rPr lang="sk-SK" sz="2600" noProof="0" dirty="0" smtClean="0"/>
              <a:t> (PACS)</a:t>
            </a:r>
          </a:p>
          <a:p>
            <a:pPr marL="363538" lvl="1"/>
            <a:r>
              <a:rPr lang="sk-SK" sz="2600" noProof="0" dirty="0" err="1" smtClean="0"/>
              <a:t>The</a:t>
            </a:r>
            <a:r>
              <a:rPr lang="sk-SK" sz="2600" noProof="0" dirty="0" smtClean="0"/>
              <a:t> </a:t>
            </a:r>
            <a:r>
              <a:rPr lang="sk-SK" sz="2600" noProof="0" dirty="0" err="1" smtClean="0"/>
              <a:t>Spectral</a:t>
            </a:r>
            <a:r>
              <a:rPr lang="sk-SK" sz="2600" noProof="0" dirty="0" smtClean="0"/>
              <a:t> and </a:t>
            </a:r>
            <a:r>
              <a:rPr lang="sk-SK" sz="2600" noProof="0" dirty="0" err="1" smtClean="0"/>
              <a:t>Photometric</a:t>
            </a:r>
            <a:r>
              <a:rPr lang="sk-SK" sz="2600" noProof="0" dirty="0" smtClean="0"/>
              <a:t> </a:t>
            </a:r>
            <a:r>
              <a:rPr lang="sk-SK" sz="2600" noProof="0" dirty="0" err="1" smtClean="0"/>
              <a:t>Imaging</a:t>
            </a:r>
            <a:r>
              <a:rPr lang="sk-SK" sz="2600" noProof="0" dirty="0" smtClean="0"/>
              <a:t> </a:t>
            </a:r>
            <a:r>
              <a:rPr lang="sk-SK" sz="2600" noProof="0" dirty="0" err="1" smtClean="0"/>
              <a:t>Receiver</a:t>
            </a:r>
            <a:r>
              <a:rPr lang="sk-SK" sz="2600" noProof="0" dirty="0" smtClean="0"/>
              <a:t> (SPIRE)</a:t>
            </a:r>
          </a:p>
          <a:p>
            <a:pPr marL="363538" lvl="1"/>
            <a:r>
              <a:rPr lang="sk-SK" sz="2600" noProof="0" dirty="0" err="1" smtClean="0"/>
              <a:t>The</a:t>
            </a:r>
            <a:r>
              <a:rPr lang="sk-SK" sz="2600" noProof="0" dirty="0" smtClean="0"/>
              <a:t> </a:t>
            </a:r>
            <a:r>
              <a:rPr lang="sk-SK" sz="2600" noProof="0" dirty="0" err="1" smtClean="0"/>
              <a:t>Heterodyne</a:t>
            </a:r>
            <a:r>
              <a:rPr lang="sk-SK" sz="2600" noProof="0" dirty="0" smtClean="0"/>
              <a:t> </a:t>
            </a:r>
            <a:r>
              <a:rPr lang="sk-SK" sz="2600" noProof="0" dirty="0" err="1" smtClean="0"/>
              <a:t>Instrument</a:t>
            </a:r>
            <a:r>
              <a:rPr lang="sk-SK" sz="2600" noProof="0" dirty="0" smtClean="0"/>
              <a:t> </a:t>
            </a:r>
            <a:r>
              <a:rPr lang="sk-SK" sz="2600" noProof="0" dirty="0" err="1" smtClean="0"/>
              <a:t>for</a:t>
            </a:r>
            <a:r>
              <a:rPr lang="sk-SK" sz="2600" noProof="0" dirty="0" smtClean="0"/>
              <a:t> </a:t>
            </a:r>
            <a:r>
              <a:rPr lang="sk-SK" sz="2600" noProof="0" dirty="0" err="1" smtClean="0"/>
              <a:t>the</a:t>
            </a:r>
            <a:r>
              <a:rPr lang="sk-SK" sz="2600" noProof="0" dirty="0" smtClean="0"/>
              <a:t> </a:t>
            </a:r>
            <a:r>
              <a:rPr lang="sk-SK" sz="2600" noProof="0" dirty="0" err="1" smtClean="0"/>
              <a:t>Far</a:t>
            </a:r>
            <a:r>
              <a:rPr lang="sk-SK" sz="2600" noProof="0" dirty="0" smtClean="0"/>
              <a:t> </a:t>
            </a:r>
            <a:r>
              <a:rPr lang="sk-SK" sz="2600" noProof="0" dirty="0" err="1" smtClean="0"/>
              <a:t>Infrared</a:t>
            </a:r>
            <a:r>
              <a:rPr lang="sk-SK" sz="2600" noProof="0" dirty="0" smtClean="0"/>
              <a:t> (HIFI)</a:t>
            </a:r>
          </a:p>
          <a:p>
            <a:pPr marL="277812" lvl="1" indent="0" algn="r">
              <a:buNone/>
            </a:pPr>
            <a:endParaRPr lang="en-US" sz="2200" dirty="0"/>
          </a:p>
          <a:p>
            <a:pPr marL="277812" lvl="1" indent="0">
              <a:buNone/>
            </a:pPr>
            <a:endParaRPr lang="en-US" sz="500" noProof="0" dirty="0" smtClean="0"/>
          </a:p>
          <a:p>
            <a:pPr marL="277812" lvl="1" indent="0">
              <a:buNone/>
            </a:pPr>
            <a:r>
              <a:rPr lang="en-US" dirty="0"/>
              <a:t> </a:t>
            </a:r>
            <a:r>
              <a:rPr lang="en-US" dirty="0" smtClean="0"/>
              <a:t>                                                                                                 </a:t>
            </a:r>
            <a:r>
              <a:rPr lang="sk-SK" noProof="0" dirty="0" err="1" smtClean="0"/>
              <a:t>Foto</a:t>
            </a:r>
            <a:r>
              <a:rPr lang="sk-SK" noProof="0" dirty="0" smtClean="0"/>
              <a:t>: ESA</a:t>
            </a:r>
          </a:p>
        </p:txBody>
      </p:sp>
      <p:sp>
        <p:nvSpPr>
          <p:cNvPr id="5" name="Content Placeholder 4"/>
          <p:cNvSpPr>
            <a:spLocks noGrp="1"/>
          </p:cNvSpPr>
          <p:nvPr>
            <p:ph sz="half" idx="13"/>
          </p:nvPr>
        </p:nvSpPr>
        <p:spPr/>
        <p:txBody>
          <a:bodyPr/>
          <a:lstStyle/>
          <a:p>
            <a:r>
              <a:rPr lang="sk-SK" noProof="0" dirty="0" err="1" smtClean="0"/>
              <a:t>Herschel</a:t>
            </a:r>
            <a:endParaRPr lang="sk-SK" noProof="0" dirty="0"/>
          </a:p>
        </p:txBody>
      </p:sp>
      <p:pic>
        <p:nvPicPr>
          <p:cNvPr id="8" name="Content Placeholder 7"/>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5527254" y="1484785"/>
            <a:ext cx="3528000" cy="5313169"/>
          </a:xfrm>
        </p:spPr>
      </p:pic>
    </p:spTree>
    <p:extLst>
      <p:ext uri="{BB962C8B-B14F-4D97-AF65-F5344CB8AC3E}">
        <p14:creationId xmlns:p14="http://schemas.microsoft.com/office/powerpoint/2010/main" val="3688320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dirty="0"/>
              <a:t>Infračervené </a:t>
            </a:r>
            <a:r>
              <a:rPr lang="sk-SK" dirty="0" smtClean="0"/>
              <a:t> </a:t>
            </a:r>
            <a:r>
              <a:rPr lang="sk-SK" noProof="0" dirty="0" smtClean="0"/>
              <a:t>vesmírne teleskopy</a:t>
            </a:r>
            <a:endParaRPr lang="sk-SK" noProof="0" dirty="0"/>
          </a:p>
        </p:txBody>
      </p:sp>
      <p:sp>
        <p:nvSpPr>
          <p:cNvPr id="5" name="Content Placeholder 4"/>
          <p:cNvSpPr>
            <a:spLocks noGrp="1"/>
          </p:cNvSpPr>
          <p:nvPr>
            <p:ph sz="half" idx="13"/>
          </p:nvPr>
        </p:nvSpPr>
        <p:spPr/>
        <p:txBody>
          <a:bodyPr/>
          <a:lstStyle/>
          <a:p>
            <a:r>
              <a:rPr lang="sk-SK" noProof="0" dirty="0" err="1" smtClean="0"/>
              <a:t>Herschel</a:t>
            </a:r>
            <a:endParaRPr lang="sk-SK" noProof="0" dirty="0"/>
          </a:p>
        </p:txBody>
      </p:sp>
      <p:pic>
        <p:nvPicPr>
          <p:cNvPr id="12" name="Content Placeholder 11"/>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a:stretch/>
        </p:blipFill>
        <p:spPr>
          <a:xfrm>
            <a:off x="4261999" y="1556792"/>
            <a:ext cx="4813329" cy="4176463"/>
          </a:xfrm>
        </p:spPr>
      </p:pic>
      <p:pic>
        <p:nvPicPr>
          <p:cNvPr id="10" name="Content Placeholder 9"/>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a:stretch/>
        </p:blipFill>
        <p:spPr>
          <a:xfrm>
            <a:off x="313868" y="1193506"/>
            <a:ext cx="3626648" cy="4539751"/>
          </a:xfrm>
        </p:spPr>
      </p:pic>
      <p:sp>
        <p:nvSpPr>
          <p:cNvPr id="13" name="TextBox 12"/>
          <p:cNvSpPr txBox="1"/>
          <p:nvPr/>
        </p:nvSpPr>
        <p:spPr>
          <a:xfrm>
            <a:off x="107504" y="5890046"/>
            <a:ext cx="4608512" cy="923330"/>
          </a:xfrm>
          <a:prstGeom prst="rect">
            <a:avLst/>
          </a:prstGeom>
          <a:noFill/>
        </p:spPr>
        <p:txBody>
          <a:bodyPr wrap="square" rtlCol="0">
            <a:spAutoFit/>
          </a:bodyPr>
          <a:lstStyle/>
          <a:p>
            <a:r>
              <a:rPr lang="sk-SK" dirty="0" smtClean="0"/>
              <a:t>Spektrum galaxie </a:t>
            </a:r>
            <a:r>
              <a:rPr lang="en-GB" dirty="0" smtClean="0"/>
              <a:t>SDSS090122.37+181432.3</a:t>
            </a:r>
            <a:endParaRPr lang="sk-SK" dirty="0" smtClean="0"/>
          </a:p>
          <a:p>
            <a:r>
              <a:rPr lang="sk-SK" dirty="0" smtClean="0"/>
              <a:t>Dvojitá emisná čiara ionizovaného uhlíka </a:t>
            </a:r>
            <a:r>
              <a:rPr lang="en-US" dirty="0" smtClean="0"/>
              <a:t/>
            </a:r>
            <a:br>
              <a:rPr lang="en-US" dirty="0" smtClean="0"/>
            </a:br>
            <a:r>
              <a:rPr lang="sk-SK" dirty="0" smtClean="0"/>
              <a:t>na 158</a:t>
            </a:r>
            <a:r>
              <a:rPr lang="en-GB" dirty="0"/>
              <a:t> </a:t>
            </a:r>
            <a:r>
              <a:rPr lang="en-GB" dirty="0" smtClean="0"/>
              <a:t>µm</a:t>
            </a:r>
            <a:r>
              <a:rPr lang="sk-SK" sz="1600" dirty="0" smtClean="0"/>
              <a:t>.</a:t>
            </a:r>
            <a:r>
              <a:rPr lang="sk-SK" dirty="0" smtClean="0"/>
              <a:t>      </a:t>
            </a:r>
            <a:endParaRPr lang="en-GB" sz="1600" dirty="0"/>
          </a:p>
        </p:txBody>
      </p:sp>
      <p:sp>
        <p:nvSpPr>
          <p:cNvPr id="15" name="Rectangle 14"/>
          <p:cNvSpPr/>
          <p:nvPr/>
        </p:nvSpPr>
        <p:spPr>
          <a:xfrm>
            <a:off x="4427984" y="5805264"/>
            <a:ext cx="4355976" cy="923330"/>
          </a:xfrm>
          <a:prstGeom prst="rect">
            <a:avLst/>
          </a:prstGeom>
        </p:spPr>
        <p:txBody>
          <a:bodyPr wrap="square">
            <a:spAutoFit/>
          </a:bodyPr>
          <a:lstStyle/>
          <a:p>
            <a:r>
              <a:rPr lang="sk-SK" dirty="0"/>
              <a:t>Prachový disk okolo hviezdy </a:t>
            </a:r>
            <a:r>
              <a:rPr lang="en-GB" dirty="0"/>
              <a:t> Fomalhaut</a:t>
            </a:r>
            <a:r>
              <a:rPr lang="sk-SK" dirty="0"/>
              <a:t>  </a:t>
            </a:r>
            <a:r>
              <a:rPr lang="en-US" dirty="0" smtClean="0"/>
              <a:t/>
            </a:r>
            <a:br>
              <a:rPr lang="en-US" dirty="0" smtClean="0"/>
            </a:br>
            <a:r>
              <a:rPr lang="sk-SK" dirty="0" smtClean="0"/>
              <a:t>(</a:t>
            </a:r>
            <a:r>
              <a:rPr lang="el-GR" dirty="0"/>
              <a:t>α </a:t>
            </a:r>
            <a:r>
              <a:rPr lang="sk-SK" dirty="0" err="1"/>
              <a:t>PsA</a:t>
            </a:r>
            <a:r>
              <a:rPr lang="sk-SK" dirty="0"/>
              <a:t>) pochádza zo zrážok komét v tomto systéme.</a:t>
            </a:r>
            <a:endParaRPr lang="en-GB" dirty="0"/>
          </a:p>
        </p:txBody>
      </p:sp>
      <p:sp>
        <p:nvSpPr>
          <p:cNvPr id="16" name="Rectangle 15"/>
          <p:cNvSpPr/>
          <p:nvPr/>
        </p:nvSpPr>
        <p:spPr>
          <a:xfrm>
            <a:off x="6012162" y="6474822"/>
            <a:ext cx="2908745" cy="338554"/>
          </a:xfrm>
          <a:prstGeom prst="rect">
            <a:avLst/>
          </a:prstGeom>
        </p:spPr>
        <p:txBody>
          <a:bodyPr wrap="none">
            <a:spAutoFit/>
          </a:bodyPr>
          <a:lstStyle/>
          <a:p>
            <a:r>
              <a:rPr lang="sk-SK" sz="1600" dirty="0"/>
              <a:t>Spektrum </a:t>
            </a:r>
            <a:r>
              <a:rPr lang="sk-SK" sz="1600" dirty="0" smtClean="0"/>
              <a:t>aj </a:t>
            </a:r>
            <a:r>
              <a:rPr lang="sk-SK" sz="1600" dirty="0" err="1"/>
              <a:t>foto</a:t>
            </a:r>
            <a:r>
              <a:rPr lang="sk-SK" sz="1600" dirty="0"/>
              <a:t>: ESA/NASA HSC</a:t>
            </a:r>
            <a:endParaRPr lang="en-GB" sz="1600" dirty="0"/>
          </a:p>
        </p:txBody>
      </p:sp>
    </p:spTree>
    <p:extLst>
      <p:ext uri="{BB962C8B-B14F-4D97-AF65-F5344CB8AC3E}">
        <p14:creationId xmlns:p14="http://schemas.microsoft.com/office/powerpoint/2010/main" val="1895237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dirty="0"/>
              <a:t>Infračervené </a:t>
            </a:r>
            <a:r>
              <a:rPr lang="sk-SK" dirty="0" smtClean="0"/>
              <a:t> </a:t>
            </a:r>
            <a:r>
              <a:rPr lang="sk-SK" noProof="0" dirty="0" smtClean="0"/>
              <a:t>vesmírne teleskopy</a:t>
            </a:r>
            <a:endParaRPr lang="sk-SK" noProof="0" dirty="0"/>
          </a:p>
        </p:txBody>
      </p:sp>
      <p:sp>
        <p:nvSpPr>
          <p:cNvPr id="5" name="Content Placeholder 4"/>
          <p:cNvSpPr>
            <a:spLocks noGrp="1"/>
          </p:cNvSpPr>
          <p:nvPr>
            <p:ph sz="half" idx="13"/>
          </p:nvPr>
        </p:nvSpPr>
        <p:spPr/>
        <p:txBody>
          <a:bodyPr/>
          <a:lstStyle/>
          <a:p>
            <a:r>
              <a:rPr lang="sk-SK" noProof="0" dirty="0" err="1" smtClean="0"/>
              <a:t>Herschel</a:t>
            </a:r>
            <a:endParaRPr lang="sk-SK" noProof="0" dirty="0"/>
          </a:p>
        </p:txBody>
      </p:sp>
      <p:sp>
        <p:nvSpPr>
          <p:cNvPr id="13" name="TextBox 12"/>
          <p:cNvSpPr txBox="1"/>
          <p:nvPr/>
        </p:nvSpPr>
        <p:spPr>
          <a:xfrm>
            <a:off x="-36512" y="6269831"/>
            <a:ext cx="5688632" cy="615553"/>
          </a:xfrm>
          <a:prstGeom prst="rect">
            <a:avLst/>
          </a:prstGeom>
          <a:noFill/>
        </p:spPr>
        <p:txBody>
          <a:bodyPr wrap="square" rtlCol="0">
            <a:spAutoFit/>
          </a:bodyPr>
          <a:lstStyle/>
          <a:p>
            <a:r>
              <a:rPr lang="sk-SK" sz="1600" dirty="0" smtClean="0"/>
              <a:t>Galaxia M31 v súhvezdí Andromedy (</a:t>
            </a:r>
            <a:r>
              <a:rPr lang="sk-SK" sz="1600" dirty="0" err="1" smtClean="0"/>
              <a:t>PACS</a:t>
            </a:r>
            <a:r>
              <a:rPr lang="sk-SK" sz="1600" dirty="0" smtClean="0"/>
              <a:t>, </a:t>
            </a:r>
            <a:r>
              <a:rPr lang="sk-SK" sz="1600" dirty="0" err="1" smtClean="0"/>
              <a:t>SPIRE</a:t>
            </a:r>
            <a:r>
              <a:rPr lang="sk-SK" sz="1600" dirty="0" smtClean="0"/>
              <a:t>)</a:t>
            </a:r>
          </a:p>
          <a:p>
            <a:r>
              <a:rPr lang="en-GB" sz="1600" dirty="0"/>
              <a:t>ESA/Herschel/PACS &amp; SPIRE Consortium, O. Krause, HSC, H. Linz</a:t>
            </a:r>
            <a:r>
              <a:rPr lang="sk-SK" sz="1600" dirty="0" smtClean="0"/>
              <a:t>.</a:t>
            </a:r>
            <a:r>
              <a:rPr lang="sk-SK" dirty="0" smtClean="0"/>
              <a:t>      </a:t>
            </a:r>
            <a:endParaRPr lang="en-GB" sz="1600" dirty="0"/>
          </a:p>
        </p:txBody>
      </p:sp>
      <p:sp>
        <p:nvSpPr>
          <p:cNvPr id="15" name="Rectangle 14"/>
          <p:cNvSpPr/>
          <p:nvPr/>
        </p:nvSpPr>
        <p:spPr>
          <a:xfrm>
            <a:off x="4283968" y="5733256"/>
            <a:ext cx="4824536" cy="1077218"/>
          </a:xfrm>
          <a:prstGeom prst="rect">
            <a:avLst/>
          </a:prstGeom>
        </p:spPr>
        <p:txBody>
          <a:bodyPr wrap="square">
            <a:spAutoFit/>
          </a:bodyPr>
          <a:lstStyle/>
          <a:p>
            <a:r>
              <a:rPr lang="sk-SK" sz="1600" dirty="0" smtClean="0"/>
              <a:t>Kompozitný obrázok  </a:t>
            </a:r>
            <a:r>
              <a:rPr lang="en-GB" sz="1600" dirty="0" err="1" smtClean="0"/>
              <a:t>ve</a:t>
            </a:r>
            <a:r>
              <a:rPr lang="sk-SK" sz="1600" dirty="0" smtClean="0"/>
              <a:t>ľ</a:t>
            </a:r>
            <a:r>
              <a:rPr lang="en-GB" sz="1600" dirty="0" err="1" smtClean="0"/>
              <a:t>kosti</a:t>
            </a:r>
            <a:r>
              <a:rPr lang="en-GB" sz="1600" dirty="0" smtClean="0"/>
              <a:t> </a:t>
            </a:r>
            <a:r>
              <a:rPr lang="sk-SK" sz="1600" dirty="0" smtClean="0"/>
              <a:t>25</a:t>
            </a:r>
            <a:r>
              <a:rPr lang="en-GB" sz="1600" dirty="0" smtClean="0"/>
              <a:t>’</a:t>
            </a:r>
            <a:r>
              <a:rPr lang="sk-SK" sz="1600" dirty="0" smtClean="0"/>
              <a:t> hviezdy </a:t>
            </a:r>
            <a:r>
              <a:rPr lang="en-GB" sz="1600" dirty="0" smtClean="0"/>
              <a:t>Betelgeuse</a:t>
            </a:r>
            <a:r>
              <a:rPr lang="sk-SK" sz="1600" dirty="0" smtClean="0"/>
              <a:t> </a:t>
            </a:r>
            <a:br>
              <a:rPr lang="sk-SK" sz="1600" dirty="0" smtClean="0"/>
            </a:br>
            <a:r>
              <a:rPr lang="sk-SK" sz="1600" dirty="0" smtClean="0"/>
              <a:t>(</a:t>
            </a:r>
            <a:r>
              <a:rPr lang="sk-SK" sz="1600" dirty="0" smtClean="0">
                <a:latin typeface="Symbol" panose="05050102010706020507" pitchFamily="18" charset="2"/>
              </a:rPr>
              <a:t>a</a:t>
            </a:r>
            <a:r>
              <a:rPr lang="sk-SK" sz="1600" dirty="0" smtClean="0"/>
              <a:t> </a:t>
            </a:r>
            <a:r>
              <a:rPr lang="sk-SK" sz="1600" dirty="0" err="1" smtClean="0"/>
              <a:t>Ori</a:t>
            </a:r>
            <a:r>
              <a:rPr lang="sk-SK" sz="1600" dirty="0" smtClean="0"/>
              <a:t>) vzdialenej </a:t>
            </a:r>
            <a:r>
              <a:rPr lang="sk-SK" sz="1600" dirty="0" smtClean="0">
                <a:sym typeface="Symbol"/>
              </a:rPr>
              <a:t>°200 </a:t>
            </a:r>
            <a:r>
              <a:rPr lang="sk-SK" sz="1600" dirty="0" err="1" smtClean="0">
                <a:sym typeface="Symbol"/>
              </a:rPr>
              <a:t>pc</a:t>
            </a:r>
            <a:r>
              <a:rPr lang="sk-SK" sz="1600" dirty="0" smtClean="0">
                <a:sym typeface="Symbol"/>
              </a:rPr>
              <a:t>,</a:t>
            </a:r>
            <a:r>
              <a:rPr lang="sk-SK" sz="1600" dirty="0" smtClean="0"/>
              <a:t> snímaný prístrojom </a:t>
            </a:r>
            <a:r>
              <a:rPr lang="sk-SK" sz="1600" dirty="0" err="1" smtClean="0"/>
              <a:t>PACS</a:t>
            </a:r>
            <a:r>
              <a:rPr lang="sk-SK" sz="1600" dirty="0" smtClean="0"/>
              <a:t> </a:t>
            </a:r>
            <a:br>
              <a:rPr lang="sk-SK" sz="1600" dirty="0" smtClean="0"/>
            </a:br>
            <a:r>
              <a:rPr lang="sk-SK" sz="1600" dirty="0" smtClean="0"/>
              <a:t>na vlnových dĺžkach  70, 100, 160 </a:t>
            </a:r>
            <a:r>
              <a:rPr lang="sk-SK" sz="1600" dirty="0" smtClean="0">
                <a:latin typeface="Symbol" panose="05050102010706020507" pitchFamily="18" charset="2"/>
              </a:rPr>
              <a:t>m</a:t>
            </a:r>
            <a:r>
              <a:rPr lang="sk-SK" sz="1600" dirty="0" smtClean="0"/>
              <a:t>m. </a:t>
            </a:r>
          </a:p>
          <a:p>
            <a:r>
              <a:rPr lang="sk-SK" sz="1600" dirty="0" smtClean="0"/>
              <a:t>                               </a:t>
            </a:r>
            <a:r>
              <a:rPr lang="sk-SK" sz="1600" dirty="0" err="1" smtClean="0"/>
              <a:t>Foto</a:t>
            </a:r>
            <a:r>
              <a:rPr lang="sk-SK" sz="1600" dirty="0" smtClean="0"/>
              <a:t>: </a:t>
            </a:r>
            <a:r>
              <a:rPr lang="en-GB" sz="1600" dirty="0" smtClean="0"/>
              <a:t>ESA/Herschel/PACS/L</a:t>
            </a:r>
            <a:r>
              <a:rPr lang="en-GB" sz="1600" dirty="0"/>
              <a:t>. </a:t>
            </a:r>
            <a:r>
              <a:rPr lang="en-GB" sz="1600" dirty="0" err="1"/>
              <a:t>Decin</a:t>
            </a:r>
            <a:r>
              <a:rPr lang="en-GB" sz="1600" dirty="0"/>
              <a:t> et al</a:t>
            </a: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608" t="2833" r="12052" b="5629"/>
          <a:stretch/>
        </p:blipFill>
        <p:spPr>
          <a:xfrm>
            <a:off x="90439" y="1340768"/>
            <a:ext cx="4045521" cy="4904487"/>
          </a:xfrm>
        </p:spPr>
      </p:pic>
      <p:pic>
        <p:nvPicPr>
          <p:cNvPr id="9" name="Content Placeholder 8"/>
          <p:cNvPicPr>
            <a:picLocks noGrp="1" noChangeAspect="1"/>
          </p:cNvPicPr>
          <p:nvPr>
            <p:ph sz="half" idx="14"/>
          </p:nvPr>
        </p:nvPicPr>
        <p:blipFill rotWithShape="1">
          <a:blip r:embed="rId4">
            <a:extLst>
              <a:ext uri="{28A0092B-C50C-407E-A947-70E740481C1C}">
                <a14:useLocalDpi xmlns:a14="http://schemas.microsoft.com/office/drawing/2010/main" val="0"/>
              </a:ext>
            </a:extLst>
          </a:blip>
          <a:srcRect l="15317" r="17485"/>
          <a:stretch/>
        </p:blipFill>
        <p:spPr>
          <a:xfrm>
            <a:off x="4283968" y="1628800"/>
            <a:ext cx="4824535" cy="4034230"/>
          </a:xfrm>
        </p:spPr>
      </p:pic>
    </p:spTree>
    <p:extLst>
      <p:ext uri="{BB962C8B-B14F-4D97-AF65-F5344CB8AC3E}">
        <p14:creationId xmlns:p14="http://schemas.microsoft.com/office/powerpoint/2010/main" val="3123928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dirty="0"/>
              <a:t>Infračervené </a:t>
            </a:r>
            <a:r>
              <a:rPr lang="sk-SK" dirty="0" smtClean="0"/>
              <a:t> </a:t>
            </a:r>
            <a:r>
              <a:rPr lang="sk-SK" noProof="0" dirty="0" smtClean="0"/>
              <a:t>vesmírne teleskopy</a:t>
            </a:r>
            <a:endParaRPr lang="sk-SK" noProof="0"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09810" y="1556792"/>
            <a:ext cx="4316412" cy="3237309"/>
          </a:xfrm>
        </p:spPr>
      </p:pic>
      <p:sp>
        <p:nvSpPr>
          <p:cNvPr id="5" name="Content Placeholder 4"/>
          <p:cNvSpPr>
            <a:spLocks noGrp="1"/>
          </p:cNvSpPr>
          <p:nvPr>
            <p:ph sz="half" idx="13"/>
          </p:nvPr>
        </p:nvSpPr>
        <p:spPr/>
        <p:txBody>
          <a:bodyPr/>
          <a:lstStyle/>
          <a:p>
            <a:r>
              <a:rPr lang="sk-SK" noProof="0" dirty="0" err="1" smtClean="0"/>
              <a:t>James</a:t>
            </a:r>
            <a:r>
              <a:rPr lang="sk-SK" noProof="0" dirty="0" smtClean="0"/>
              <a:t> </a:t>
            </a:r>
            <a:r>
              <a:rPr lang="sk-SK" noProof="0" dirty="0" err="1" smtClean="0"/>
              <a:t>Webb</a:t>
            </a:r>
            <a:r>
              <a:rPr lang="sk-SK" noProof="0" dirty="0" smtClean="0"/>
              <a:t> </a:t>
            </a:r>
            <a:r>
              <a:rPr lang="sk-SK" noProof="0" dirty="0" err="1" smtClean="0"/>
              <a:t>Space</a:t>
            </a:r>
            <a:r>
              <a:rPr lang="sk-SK" noProof="0" dirty="0" smtClean="0"/>
              <a:t> </a:t>
            </a:r>
            <a:r>
              <a:rPr lang="sk-SK" noProof="0" dirty="0" err="1" smtClean="0"/>
              <a:t>Telescope</a:t>
            </a:r>
            <a:endParaRPr lang="sk-SK" noProof="0" dirty="0"/>
          </a:p>
        </p:txBody>
      </p:sp>
      <p:pic>
        <p:nvPicPr>
          <p:cNvPr id="8" name="Content Placeholder 7"/>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117868" y="1248213"/>
            <a:ext cx="4316412" cy="3544553"/>
          </a:xfrm>
        </p:spPr>
      </p:pic>
      <p:sp>
        <p:nvSpPr>
          <p:cNvPr id="10" name="Rectangle 9"/>
          <p:cNvSpPr/>
          <p:nvPr/>
        </p:nvSpPr>
        <p:spPr>
          <a:xfrm>
            <a:off x="179512" y="4854059"/>
            <a:ext cx="8784976" cy="2031325"/>
          </a:xfrm>
          <a:prstGeom prst="rect">
            <a:avLst/>
          </a:prstGeom>
        </p:spPr>
        <p:txBody>
          <a:bodyPr wrap="square">
            <a:spAutoFit/>
          </a:bodyPr>
          <a:lstStyle/>
          <a:p>
            <a:r>
              <a:rPr lang="sk-SK" dirty="0" smtClean="0"/>
              <a:t>V súčasnosti sa pripravuje vypustenie (plánované na </a:t>
            </a:r>
            <a:r>
              <a:rPr lang="en-US" dirty="0" smtClean="0"/>
              <a:t> </a:t>
            </a:r>
            <a:r>
              <a:rPr lang="en-US" dirty="0" err="1" smtClean="0"/>
              <a:t>jese</a:t>
            </a:r>
            <a:r>
              <a:rPr lang="sk-SK" dirty="0" smtClean="0"/>
              <a:t>ň 2021) veľkého teleskopu novej generácie s 6.5 m priemerom primárneho zrkadla.  Má pozorovať vesmír v infračervenej oblasti z L2 bodu. Pre dlhodobé zabezpečenie chladenia detektorov na teplotu 7 K bude vybavený kontinuálnym chladiacim systémom.  Cieľom je pozorovať vznik prvotných hviezd </a:t>
            </a:r>
            <a:r>
              <a:rPr lang="en-US" dirty="0" smtClean="0"/>
              <a:t/>
            </a:r>
            <a:br>
              <a:rPr lang="en-US" dirty="0" smtClean="0"/>
            </a:br>
            <a:r>
              <a:rPr lang="sk-SK" dirty="0" smtClean="0"/>
              <a:t>a galaxií vo vzdialenosti až </a:t>
            </a:r>
            <a:r>
              <a:rPr lang="sk-SK" dirty="0" smtClean="0">
                <a:sym typeface="Symbol"/>
              </a:rPr>
              <a:t> 13 miliárd svetelných rokov. </a:t>
            </a:r>
            <a:br>
              <a:rPr lang="sk-SK" dirty="0" smtClean="0">
                <a:sym typeface="Symbol"/>
              </a:rPr>
            </a:br>
            <a:r>
              <a:rPr lang="sk-SK" dirty="0" smtClean="0">
                <a:sym typeface="Symbol"/>
              </a:rPr>
              <a:t>(vývoj a výroba doteraz stáli </a:t>
            </a:r>
            <a:r>
              <a:rPr lang="en-US" dirty="0" smtClean="0">
                <a:sym typeface="Symbol"/>
              </a:rPr>
              <a:t>  &gt; </a:t>
            </a:r>
            <a:r>
              <a:rPr lang="sk-SK" dirty="0" smtClean="0">
                <a:sym typeface="Symbol"/>
              </a:rPr>
              <a:t> </a:t>
            </a:r>
            <a:r>
              <a:rPr lang="en-US" dirty="0" smtClean="0">
                <a:sym typeface="Symbol"/>
              </a:rPr>
              <a:t>18 </a:t>
            </a:r>
            <a:r>
              <a:rPr lang="en-US" dirty="0" err="1" smtClean="0">
                <a:sym typeface="Symbol"/>
              </a:rPr>
              <a:t>mld</a:t>
            </a:r>
            <a:r>
              <a:rPr lang="en-US" dirty="0" smtClean="0">
                <a:sym typeface="Symbol"/>
              </a:rPr>
              <a:t> USD</a:t>
            </a:r>
            <a:r>
              <a:rPr lang="sk-SK" dirty="0" smtClean="0">
                <a:sym typeface="Symbol"/>
              </a:rPr>
              <a:t>)</a:t>
            </a:r>
            <a:br>
              <a:rPr lang="sk-SK" dirty="0" smtClean="0">
                <a:sym typeface="Symbol"/>
              </a:rPr>
            </a:br>
            <a:r>
              <a:rPr lang="sk-SK" dirty="0" smtClean="0">
                <a:sym typeface="Symbol"/>
              </a:rPr>
              <a:t>   </a:t>
            </a:r>
            <a:r>
              <a:rPr lang="sk-SK" sz="1600" dirty="0" smtClean="0">
                <a:sym typeface="Symbol"/>
              </a:rPr>
              <a:t>                                                                                                                         </a:t>
            </a:r>
            <a:r>
              <a:rPr lang="sk-SK" dirty="0" err="1" smtClean="0">
                <a:sym typeface="Symbol"/>
              </a:rPr>
              <a:t>Foto</a:t>
            </a:r>
            <a:r>
              <a:rPr lang="sk-SK" dirty="0" smtClean="0">
                <a:sym typeface="Symbol"/>
              </a:rPr>
              <a:t> a obrázok: NASA/ESA/CSA</a:t>
            </a:r>
            <a:endParaRPr lang="en-GB" dirty="0"/>
          </a:p>
        </p:txBody>
      </p:sp>
    </p:spTree>
    <p:extLst>
      <p:ext uri="{BB962C8B-B14F-4D97-AF65-F5344CB8AC3E}">
        <p14:creationId xmlns:p14="http://schemas.microsoft.com/office/powerpoint/2010/main" val="4244852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Sledovanie vesmíru mimo optického okna</a:t>
            </a:r>
            <a:endParaRPr lang="sk-SK" noProof="0" dirty="0"/>
          </a:p>
        </p:txBody>
      </p:sp>
      <p:sp>
        <p:nvSpPr>
          <p:cNvPr id="8" name="Content Placeholder 7"/>
          <p:cNvSpPr>
            <a:spLocks noGrp="1"/>
          </p:cNvSpPr>
          <p:nvPr>
            <p:ph sz="half" idx="1"/>
          </p:nvPr>
        </p:nvSpPr>
        <p:spPr>
          <a:xfrm>
            <a:off x="107504" y="1196752"/>
            <a:ext cx="4536504" cy="482819"/>
          </a:xfrm>
        </p:spPr>
        <p:txBody>
          <a:bodyPr>
            <a:normAutofit/>
          </a:bodyPr>
          <a:lstStyle/>
          <a:p>
            <a:pPr marL="12700" indent="0">
              <a:buNone/>
            </a:pPr>
            <a:r>
              <a:rPr lang="sk-SK" sz="2400" b="1" noProof="0" dirty="0"/>
              <a:t>A</a:t>
            </a:r>
            <a:r>
              <a:rPr lang="sk-SK" sz="2400" b="1" noProof="0" dirty="0" smtClean="0"/>
              <a:t>ktívna galaxia  </a:t>
            </a:r>
            <a:r>
              <a:rPr lang="sk-SK" sz="2400" b="1" noProof="0" dirty="0" err="1" smtClean="0"/>
              <a:t>Hercules</a:t>
            </a:r>
            <a:r>
              <a:rPr lang="sk-SK" sz="2400" b="1" noProof="0" dirty="0" smtClean="0"/>
              <a:t> A</a:t>
            </a:r>
          </a:p>
        </p:txBody>
      </p:sp>
      <p:sp>
        <p:nvSpPr>
          <p:cNvPr id="9" name="Content Placeholder 8"/>
          <p:cNvSpPr>
            <a:spLocks noGrp="1"/>
          </p:cNvSpPr>
          <p:nvPr>
            <p:ph sz="half" idx="13"/>
          </p:nvPr>
        </p:nvSpPr>
        <p:spPr/>
        <p:txBody>
          <a:bodyPr>
            <a:normAutofit fontScale="92500" lnSpcReduction="10000"/>
          </a:bodyPr>
          <a:lstStyle/>
          <a:p>
            <a:r>
              <a:rPr lang="sk-SK" noProof="0" dirty="0" smtClean="0"/>
              <a:t>Význam a príklad </a:t>
            </a:r>
            <a:r>
              <a:rPr lang="sk-SK" noProof="0" dirty="0" err="1" smtClean="0"/>
              <a:t>multispektrálneho</a:t>
            </a:r>
            <a:r>
              <a:rPr lang="sk-SK" noProof="0" dirty="0" smtClean="0"/>
              <a:t> pozorovania</a:t>
            </a:r>
            <a:endParaRPr lang="sk-SK" noProof="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092" y="1844824"/>
            <a:ext cx="6488682" cy="4603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213" y="2095684"/>
            <a:ext cx="6488682" cy="4231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911" y="2010619"/>
            <a:ext cx="5898803" cy="4185147"/>
          </a:xfrm>
          <a:prstGeom prst="rect">
            <a:avLst/>
          </a:prstGeom>
        </p:spPr>
      </p:pic>
      <p:sp>
        <p:nvSpPr>
          <p:cNvPr id="11" name="Rectangle 10"/>
          <p:cNvSpPr/>
          <p:nvPr/>
        </p:nvSpPr>
        <p:spPr>
          <a:xfrm>
            <a:off x="107506" y="1847721"/>
            <a:ext cx="2531487" cy="4893647"/>
          </a:xfrm>
          <a:prstGeom prst="rect">
            <a:avLst/>
          </a:prstGeom>
        </p:spPr>
        <p:txBody>
          <a:bodyPr wrap="square">
            <a:spAutoFit/>
          </a:bodyPr>
          <a:lstStyle/>
          <a:p>
            <a:pPr marL="174625" indent="-174625">
              <a:buFont typeface="Arial" panose="020B0604020202020204" pitchFamily="34" charset="0"/>
              <a:buChar char="•"/>
            </a:pPr>
            <a:r>
              <a:rPr lang="sk-SK" sz="1600" dirty="0"/>
              <a:t>v jej strede </a:t>
            </a:r>
            <a:r>
              <a:rPr lang="sk-SK" sz="1600" dirty="0" smtClean="0"/>
              <a:t>je </a:t>
            </a:r>
            <a:r>
              <a:rPr lang="sk-SK" sz="1600" dirty="0"/>
              <a:t>čierna </a:t>
            </a:r>
            <a:r>
              <a:rPr lang="sk-SK" sz="1600" dirty="0" smtClean="0"/>
              <a:t>diera s </a:t>
            </a:r>
            <a:r>
              <a:rPr lang="sk-SK" sz="1600" dirty="0"/>
              <a:t>hmotnosťou </a:t>
            </a:r>
            <a:br>
              <a:rPr lang="sk-SK" sz="1600" dirty="0"/>
            </a:br>
            <a:r>
              <a:rPr lang="sk-SK" sz="1600" dirty="0"/>
              <a:t>asi 1000 </a:t>
            </a:r>
            <a:r>
              <a:rPr lang="sk-SK" sz="1600" dirty="0" smtClean="0"/>
              <a:t>krát väčšou </a:t>
            </a:r>
            <a:r>
              <a:rPr lang="sk-SK" sz="1600" dirty="0"/>
              <a:t>ako je </a:t>
            </a:r>
            <a:r>
              <a:rPr lang="sk-SK" sz="1600" dirty="0" smtClean="0"/>
              <a:t> hmotnosť </a:t>
            </a:r>
            <a:r>
              <a:rPr lang="sk-SK" sz="1600" dirty="0"/>
              <a:t/>
            </a:r>
            <a:br>
              <a:rPr lang="sk-SK" sz="1600" dirty="0"/>
            </a:br>
            <a:r>
              <a:rPr lang="sk-SK" sz="1600" dirty="0" smtClean="0"/>
              <a:t>čiernej diery v </a:t>
            </a:r>
            <a:r>
              <a:rPr lang="sk-SK" sz="1600" dirty="0"/>
              <a:t>centre našej </a:t>
            </a:r>
            <a:r>
              <a:rPr lang="sk-SK" sz="1600" dirty="0" smtClean="0"/>
              <a:t> galaxie</a:t>
            </a:r>
            <a:endParaRPr lang="sk-SK" sz="1600" dirty="0"/>
          </a:p>
          <a:p>
            <a:pPr marL="174625" indent="-174625">
              <a:buFont typeface="Arial" panose="020B0604020202020204" pitchFamily="34" charset="0"/>
              <a:buChar char="•"/>
            </a:pPr>
            <a:r>
              <a:rPr lang="sk-SK" sz="1600" dirty="0"/>
              <a:t>na </a:t>
            </a:r>
            <a:r>
              <a:rPr lang="sk-SK" sz="1600" dirty="0" smtClean="0"/>
              <a:t>optickom snímku je síce zrejmá existencia mohutnej galaxie</a:t>
            </a:r>
          </a:p>
          <a:p>
            <a:pPr marL="174625" indent="-174625">
              <a:buFont typeface="Arial" panose="020B0604020202020204" pitchFamily="34" charset="0"/>
              <a:buChar char="•"/>
            </a:pPr>
            <a:r>
              <a:rPr lang="sk-SK" sz="1600" dirty="0" smtClean="0"/>
              <a:t>ale aktivita centrálnej čiernej diery je zrejmá len pozorovania </a:t>
            </a:r>
            <a:r>
              <a:rPr lang="sk-SK" sz="1600" dirty="0" err="1" smtClean="0"/>
              <a:t>výtryskov</a:t>
            </a:r>
            <a:r>
              <a:rPr lang="sk-SK" sz="1600" dirty="0" smtClean="0"/>
              <a:t> energie pozorovaných v  rádiovej oblasti</a:t>
            </a:r>
          </a:p>
          <a:p>
            <a:pPr marL="174625" indent="-174625">
              <a:buFont typeface="Arial" panose="020B0604020202020204" pitchFamily="34" charset="0"/>
              <a:buChar char="•"/>
            </a:pPr>
            <a:r>
              <a:rPr lang="sk-SK" sz="1600" dirty="0" smtClean="0"/>
              <a:t>a symetrického </a:t>
            </a:r>
            <a:r>
              <a:rPr lang="sk-SK" sz="1600" dirty="0" err="1" smtClean="0"/>
              <a:t>roentgenového</a:t>
            </a:r>
            <a:r>
              <a:rPr lang="sk-SK" sz="1600" dirty="0" smtClean="0"/>
              <a:t> pozadia</a:t>
            </a:r>
          </a:p>
          <a:p>
            <a:pPr marL="174625" indent="-174625">
              <a:buFont typeface="Arial" panose="020B0604020202020204" pitchFamily="34" charset="0"/>
              <a:buChar char="•"/>
            </a:pPr>
            <a:endParaRPr lang="sk-SK" sz="800" dirty="0"/>
          </a:p>
          <a:p>
            <a:r>
              <a:rPr lang="sk-SK" sz="1600" dirty="0" smtClean="0"/>
              <a:t>       Zdroje : NASA/</a:t>
            </a:r>
            <a:r>
              <a:rPr lang="sk-SK" sz="1600" dirty="0" err="1" smtClean="0"/>
              <a:t>STScI</a:t>
            </a:r>
            <a:r>
              <a:rPr lang="sk-SK" sz="1600" dirty="0" smtClean="0"/>
              <a:t> </a:t>
            </a:r>
          </a:p>
          <a:p>
            <a:r>
              <a:rPr lang="sk-SK" sz="1600" dirty="0"/>
              <a:t> </a:t>
            </a:r>
            <a:r>
              <a:rPr lang="sk-SK" sz="1600" dirty="0" smtClean="0"/>
              <a:t>                     NSF/NRAO/VLA</a:t>
            </a:r>
          </a:p>
          <a:p>
            <a:r>
              <a:rPr lang="sk-SK" sz="1600" dirty="0" smtClean="0"/>
              <a:t>                      NASA/CXC/SAO</a:t>
            </a:r>
            <a:endParaRPr lang="sk-SK" sz="1600" dirty="0"/>
          </a:p>
        </p:txBody>
      </p:sp>
    </p:spTree>
    <p:extLst>
      <p:ext uri="{BB962C8B-B14F-4D97-AF65-F5344CB8AC3E}">
        <p14:creationId xmlns:p14="http://schemas.microsoft.com/office/powerpoint/2010/main" val="5703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Sledovanie vesmíru mimo optického okna</a:t>
            </a:r>
            <a:endParaRPr lang="sk-SK" noProof="0" dirty="0"/>
          </a:p>
        </p:txBody>
      </p:sp>
      <p:sp>
        <p:nvSpPr>
          <p:cNvPr id="8" name="Content Placeholder 7"/>
          <p:cNvSpPr>
            <a:spLocks noGrp="1"/>
          </p:cNvSpPr>
          <p:nvPr>
            <p:ph sz="half" idx="1"/>
          </p:nvPr>
        </p:nvSpPr>
        <p:spPr>
          <a:xfrm>
            <a:off x="99553" y="1124744"/>
            <a:ext cx="8936943" cy="5616624"/>
          </a:xfrm>
        </p:spPr>
        <p:txBody>
          <a:bodyPr>
            <a:normAutofit/>
          </a:bodyPr>
          <a:lstStyle/>
          <a:p>
            <a:pPr marL="12700" indent="0">
              <a:buNone/>
            </a:pPr>
            <a:r>
              <a:rPr lang="en-GB" sz="2400" b="1" noProof="0" dirty="0" smtClean="0"/>
              <a:t>Supernova SN 1987A</a:t>
            </a:r>
            <a:endParaRPr lang="sk-SK" sz="2400" b="1" noProof="0" dirty="0" smtClean="0"/>
          </a:p>
          <a:p>
            <a:r>
              <a:rPr lang="sk-SK" sz="2000" dirty="0" smtClean="0"/>
              <a:t>23.II</a:t>
            </a:r>
            <a:r>
              <a:rPr lang="sk-SK" sz="2000" dirty="0"/>
              <a:t>. 1987 </a:t>
            </a:r>
            <a:r>
              <a:rPr lang="sk-SK" sz="2000" dirty="0" smtClean="0"/>
              <a:t>zachytili detektory </a:t>
            </a:r>
            <a:r>
              <a:rPr lang="sk-SK" sz="2000" dirty="0" err="1" smtClean="0"/>
              <a:t>neutrín</a:t>
            </a:r>
            <a:r>
              <a:rPr lang="sk-SK" sz="2000" dirty="0" smtClean="0"/>
              <a:t> „mohutný“ signál a súčasne teleskopy </a:t>
            </a:r>
            <a:br>
              <a:rPr lang="sk-SK" sz="2000" dirty="0" smtClean="0"/>
            </a:br>
            <a:r>
              <a:rPr lang="sk-SK" sz="2000" dirty="0" smtClean="0"/>
              <a:t> v </a:t>
            </a:r>
            <a:r>
              <a:rPr lang="en-GB" sz="2000" dirty="0" smtClean="0"/>
              <a:t>Las </a:t>
            </a:r>
            <a:r>
              <a:rPr lang="en-GB" sz="2000" dirty="0" err="1"/>
              <a:t>Campanas</a:t>
            </a:r>
            <a:r>
              <a:rPr lang="en-GB" sz="2000" dirty="0"/>
              <a:t> Observatory </a:t>
            </a:r>
            <a:r>
              <a:rPr lang="sk-SK" sz="2000" dirty="0" smtClean="0"/>
              <a:t>v </a:t>
            </a:r>
            <a:r>
              <a:rPr lang="en-GB" sz="2000" dirty="0" smtClean="0"/>
              <a:t>Chile</a:t>
            </a:r>
            <a:r>
              <a:rPr lang="sk-SK" sz="2000" dirty="0" smtClean="0"/>
              <a:t> pozorovali optické zjasnenie </a:t>
            </a:r>
          </a:p>
          <a:p>
            <a:pPr marL="12700" indent="0">
              <a:buNone/>
            </a:pPr>
            <a:r>
              <a:rPr lang="sk-SK" sz="2000" dirty="0" smtClean="0"/>
              <a:t>  </a:t>
            </a:r>
          </a:p>
          <a:p>
            <a:endParaRPr lang="sk-SK" sz="2000" dirty="0"/>
          </a:p>
          <a:p>
            <a:endParaRPr lang="sk-SK" sz="1800" dirty="0" smtClean="0"/>
          </a:p>
          <a:p>
            <a:endParaRPr lang="sk-SK" sz="2000" dirty="0"/>
          </a:p>
          <a:p>
            <a:endParaRPr lang="sk-SK" sz="2000" dirty="0" smtClean="0"/>
          </a:p>
          <a:p>
            <a:endParaRPr lang="sk-SK" sz="2000" dirty="0" smtClean="0"/>
          </a:p>
          <a:p>
            <a:endParaRPr lang="sk-SK" sz="2000" dirty="0"/>
          </a:p>
          <a:p>
            <a:endParaRPr lang="sk-SK" sz="2000" dirty="0"/>
          </a:p>
          <a:p>
            <a:endParaRPr lang="sk-SK" sz="800" dirty="0" smtClean="0"/>
          </a:p>
          <a:p>
            <a:endParaRPr lang="sk-SK" sz="2000" dirty="0" smtClean="0">
              <a:sym typeface="Symbol"/>
            </a:endParaRPr>
          </a:p>
          <a:p>
            <a:r>
              <a:rPr lang="sk-SK" sz="2000" dirty="0" smtClean="0">
                <a:sym typeface="Symbol"/>
              </a:rPr>
              <a:t>keď vo </a:t>
            </a:r>
            <a:r>
              <a:rPr lang="sk-SK" sz="2000" dirty="0">
                <a:sym typeface="Symbol"/>
              </a:rPr>
              <a:t>Veľkom </a:t>
            </a:r>
            <a:r>
              <a:rPr lang="sk-SK" sz="2000" dirty="0" err="1" smtClean="0">
                <a:sym typeface="Symbol"/>
              </a:rPr>
              <a:t>Magalhães-ovom</a:t>
            </a:r>
            <a:r>
              <a:rPr lang="sk-SK" sz="2000" dirty="0" smtClean="0">
                <a:sym typeface="Symbol"/>
              </a:rPr>
              <a:t> mračne, vzdialenosť </a:t>
            </a:r>
            <a:r>
              <a:rPr lang="sk-SK" sz="2000" dirty="0">
                <a:sym typeface="Symbol"/>
              </a:rPr>
              <a:t></a:t>
            </a:r>
            <a:r>
              <a:rPr lang="sk-SK" sz="2000" dirty="0"/>
              <a:t>168 </a:t>
            </a:r>
            <a:r>
              <a:rPr lang="sk-SK" sz="2000" dirty="0" smtClean="0"/>
              <a:t>000 svetelných rokov vzplanula ako </a:t>
            </a:r>
            <a:r>
              <a:rPr lang="sk-SK" sz="2000" dirty="0" err="1" smtClean="0"/>
              <a:t>supernova</a:t>
            </a:r>
            <a:r>
              <a:rPr lang="sk-SK" sz="2000" dirty="0" smtClean="0"/>
              <a:t> hviezda </a:t>
            </a:r>
            <a:r>
              <a:rPr lang="en-GB" sz="2000" dirty="0" err="1" smtClean="0"/>
              <a:t>Sanduleak</a:t>
            </a:r>
            <a:r>
              <a:rPr lang="sk-SK" sz="2000" dirty="0" smtClean="0"/>
              <a:t>, modrý </a:t>
            </a:r>
            <a:r>
              <a:rPr lang="sk-SK" sz="2000" dirty="0" err="1" smtClean="0"/>
              <a:t>nadobor</a:t>
            </a:r>
            <a:r>
              <a:rPr lang="sk-SK" sz="2000" dirty="0"/>
              <a:t>,</a:t>
            </a:r>
            <a:r>
              <a:rPr lang="en-GB" sz="2000" dirty="0" smtClean="0"/>
              <a:t> </a:t>
            </a:r>
            <a:r>
              <a:rPr lang="en-GB" sz="2000" dirty="0" err="1" smtClean="0"/>
              <a:t>hmotnos</a:t>
            </a:r>
            <a:r>
              <a:rPr lang="sk-SK" sz="2000" dirty="0" smtClean="0"/>
              <a:t>ť</a:t>
            </a:r>
            <a:r>
              <a:rPr lang="sk-SK" sz="2000" dirty="0" smtClean="0">
                <a:sym typeface="Symbol"/>
              </a:rPr>
              <a:t> </a:t>
            </a:r>
            <a:r>
              <a:rPr lang="sk-SK" sz="2000" dirty="0">
                <a:sym typeface="Symbol"/>
              </a:rPr>
              <a:t></a:t>
            </a:r>
            <a:r>
              <a:rPr lang="sk-SK" sz="2000" dirty="0"/>
              <a:t>20 M</a:t>
            </a:r>
            <a:r>
              <a:rPr lang="sk-SK" sz="2000" baseline="-25000" dirty="0" smtClean="0">
                <a:sym typeface="Mathematica3"/>
              </a:rPr>
              <a:t></a:t>
            </a:r>
            <a:endParaRPr lang="sk-SK" sz="2000" dirty="0"/>
          </a:p>
        </p:txBody>
      </p:sp>
      <p:sp>
        <p:nvSpPr>
          <p:cNvPr id="9" name="Content Placeholder 8"/>
          <p:cNvSpPr>
            <a:spLocks noGrp="1"/>
          </p:cNvSpPr>
          <p:nvPr>
            <p:ph sz="half" idx="13"/>
          </p:nvPr>
        </p:nvSpPr>
        <p:spPr/>
        <p:txBody>
          <a:bodyPr>
            <a:normAutofit fontScale="92500" lnSpcReduction="10000"/>
          </a:bodyPr>
          <a:lstStyle/>
          <a:p>
            <a:r>
              <a:rPr lang="sk-SK" noProof="0" dirty="0" smtClean="0"/>
              <a:t>Význam a príklad </a:t>
            </a:r>
            <a:r>
              <a:rPr lang="sk-SK" noProof="0" dirty="0" err="1" smtClean="0"/>
              <a:t>multi</a:t>
            </a:r>
            <a:r>
              <a:rPr lang="en-GB" noProof="0" dirty="0" smtClean="0"/>
              <a:t>sign</a:t>
            </a:r>
            <a:r>
              <a:rPr lang="sk-SK" noProof="0" dirty="0" err="1" smtClean="0"/>
              <a:t>álneho</a:t>
            </a:r>
            <a:r>
              <a:rPr lang="sk-SK" noProof="0" dirty="0" smtClean="0"/>
              <a:t> pozorovania</a:t>
            </a:r>
            <a:endParaRPr lang="sk-SK" noProof="0" dirty="0"/>
          </a:p>
        </p:txBody>
      </p:sp>
      <p:sp>
        <p:nvSpPr>
          <p:cNvPr id="12" name="Rectangle 11"/>
          <p:cNvSpPr/>
          <p:nvPr/>
        </p:nvSpPr>
        <p:spPr>
          <a:xfrm>
            <a:off x="251520" y="6433591"/>
            <a:ext cx="8784976" cy="338554"/>
          </a:xfrm>
          <a:prstGeom prst="rect">
            <a:avLst/>
          </a:prstGeom>
        </p:spPr>
        <p:txBody>
          <a:bodyPr wrap="square">
            <a:spAutoFit/>
          </a:bodyPr>
          <a:lstStyle/>
          <a:p>
            <a:r>
              <a:rPr lang="sk-SK" sz="1600" dirty="0" smtClean="0"/>
              <a:t>Zdroje : </a:t>
            </a:r>
            <a:r>
              <a:rPr lang="sk-SK" sz="1600" dirty="0" err="1" smtClean="0"/>
              <a:t>Kamiokande</a:t>
            </a:r>
            <a:r>
              <a:rPr lang="sk-SK" sz="1600" dirty="0"/>
              <a:t>/</a:t>
            </a:r>
            <a:r>
              <a:rPr lang="sk-SK" sz="1600" dirty="0" err="1"/>
              <a:t>IMB</a:t>
            </a:r>
            <a:r>
              <a:rPr lang="sk-SK" sz="1600" dirty="0"/>
              <a:t>/</a:t>
            </a:r>
            <a:r>
              <a:rPr lang="sk-SK" sz="1600" dirty="0" err="1"/>
              <a:t>BNO</a:t>
            </a:r>
            <a:r>
              <a:rPr lang="sk-SK" sz="1600" dirty="0"/>
              <a:t> </a:t>
            </a:r>
            <a:r>
              <a:rPr lang="sk-SK" sz="1600" dirty="0" smtClean="0"/>
              <a:t>                                                     </a:t>
            </a:r>
            <a:r>
              <a:rPr lang="sk-SK" sz="1600" dirty="0" err="1" smtClean="0"/>
              <a:t>Anglo-Australian-Observatory</a:t>
            </a:r>
            <a:r>
              <a:rPr lang="sk-SK" sz="1600" dirty="0" smtClean="0"/>
              <a:t>/David </a:t>
            </a:r>
            <a:r>
              <a:rPr lang="sk-SK" sz="1600" dirty="0" err="1" smtClean="0"/>
              <a:t>Malin</a:t>
            </a:r>
            <a:endParaRPr lang="sk-SK" sz="16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1" y="2493239"/>
            <a:ext cx="4618393"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18"/>
          <p:cNvPicPr>
            <a:picLocks noGrp="1" noChangeAspect="1"/>
          </p:cNvPicPr>
          <p:nvPr>
            <p:ph sz="half" idx="14"/>
          </p:nvPr>
        </p:nvPicPr>
        <p:blipFill rotWithShape="1">
          <a:blip r:embed="rId4">
            <a:extLst>
              <a:ext uri="{28A0092B-C50C-407E-A947-70E740481C1C}">
                <a14:useLocalDpi xmlns:a14="http://schemas.microsoft.com/office/drawing/2010/main" val="0"/>
              </a:ext>
            </a:extLst>
          </a:blip>
          <a:srcRect l="5323" t="5591" r="9983" b="15597"/>
          <a:stretch/>
        </p:blipFill>
        <p:spPr>
          <a:xfrm rot="10800000">
            <a:off x="4688307" y="2493240"/>
            <a:ext cx="4436086" cy="3096000"/>
          </a:xfrm>
          <a:prstGeom prst="rect">
            <a:avLst/>
          </a:prstGeom>
        </p:spPr>
      </p:pic>
    </p:spTree>
    <p:extLst>
      <p:ext uri="{BB962C8B-B14F-4D97-AF65-F5344CB8AC3E}">
        <p14:creationId xmlns:p14="http://schemas.microsoft.com/office/powerpoint/2010/main" val="2976624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Sledovanie vesmíru mimo optického okna</a:t>
            </a:r>
            <a:endParaRPr lang="sk-SK" noProof="0" dirty="0"/>
          </a:p>
        </p:txBody>
      </p:sp>
      <p:sp>
        <p:nvSpPr>
          <p:cNvPr id="8" name="Content Placeholder 7"/>
          <p:cNvSpPr>
            <a:spLocks noGrp="1"/>
          </p:cNvSpPr>
          <p:nvPr>
            <p:ph sz="half" idx="1"/>
          </p:nvPr>
        </p:nvSpPr>
        <p:spPr>
          <a:xfrm>
            <a:off x="99553" y="1196752"/>
            <a:ext cx="4464496" cy="5184576"/>
          </a:xfrm>
        </p:spPr>
        <p:txBody>
          <a:bodyPr>
            <a:normAutofit/>
          </a:bodyPr>
          <a:lstStyle/>
          <a:p>
            <a:pPr marL="12700" indent="0">
              <a:buNone/>
            </a:pPr>
            <a:r>
              <a:rPr lang="en-GB" sz="2400" b="1" noProof="0" dirty="0" smtClean="0"/>
              <a:t>Supernova SN 1987A</a:t>
            </a:r>
            <a:endParaRPr lang="sk-SK" sz="2400" b="1" noProof="0" dirty="0" smtClean="0"/>
          </a:p>
        </p:txBody>
      </p:sp>
      <p:sp>
        <p:nvSpPr>
          <p:cNvPr id="9" name="Content Placeholder 8"/>
          <p:cNvSpPr>
            <a:spLocks noGrp="1"/>
          </p:cNvSpPr>
          <p:nvPr>
            <p:ph sz="half" idx="13"/>
          </p:nvPr>
        </p:nvSpPr>
        <p:spPr/>
        <p:txBody>
          <a:bodyPr>
            <a:normAutofit fontScale="92500" lnSpcReduction="10000"/>
          </a:bodyPr>
          <a:lstStyle/>
          <a:p>
            <a:r>
              <a:rPr lang="sk-SK" noProof="0" dirty="0" smtClean="0"/>
              <a:t>Význam a príklad </a:t>
            </a:r>
            <a:r>
              <a:rPr lang="sk-SK" noProof="0" dirty="0" err="1" smtClean="0"/>
              <a:t>multispektrálneho</a:t>
            </a:r>
            <a:r>
              <a:rPr lang="sk-SK" noProof="0" dirty="0" smtClean="0"/>
              <a:t> pozorovania</a:t>
            </a:r>
            <a:endParaRPr lang="sk-SK" noProof="0" dirty="0"/>
          </a:p>
        </p:txBody>
      </p:sp>
      <p:sp>
        <p:nvSpPr>
          <p:cNvPr id="12" name="Rectangle 11"/>
          <p:cNvSpPr/>
          <p:nvPr/>
        </p:nvSpPr>
        <p:spPr>
          <a:xfrm>
            <a:off x="4716016" y="6402814"/>
            <a:ext cx="2944688" cy="338554"/>
          </a:xfrm>
          <a:prstGeom prst="rect">
            <a:avLst/>
          </a:prstGeom>
        </p:spPr>
        <p:txBody>
          <a:bodyPr wrap="square">
            <a:spAutoFit/>
          </a:bodyPr>
          <a:lstStyle/>
          <a:p>
            <a:r>
              <a:rPr lang="sk-SK" sz="1600" dirty="0" smtClean="0"/>
              <a:t>Zdroje : NASA/ESA/</a:t>
            </a:r>
            <a:r>
              <a:rPr lang="sk-SK" sz="1600" dirty="0" err="1" smtClean="0"/>
              <a:t>STScI</a:t>
            </a:r>
            <a:endParaRPr lang="sk-SK" sz="1600" dirty="0" smtClean="0"/>
          </a:p>
        </p:txBody>
      </p:sp>
      <p:pic>
        <p:nvPicPr>
          <p:cNvPr id="6" name="Content Placeholder 5" descr="Screen Clipping"/>
          <p:cNvPicPr>
            <a:picLocks noGrp="1" noChangeAspect="1"/>
          </p:cNvPicPr>
          <p:nvPr>
            <p:ph sz="half" idx="14"/>
          </p:nvPr>
        </p:nvPicPr>
        <p:blipFill rotWithShape="1">
          <a:blip r:embed="rId3">
            <a:extLst>
              <a:ext uri="{28A0092B-C50C-407E-A947-70E740481C1C}">
                <a14:useLocalDpi xmlns:a14="http://schemas.microsoft.com/office/drawing/2010/main" val="0"/>
              </a:ext>
            </a:extLst>
          </a:blip>
          <a:srcRect l="34100" t="17283" r="31269" b="31484"/>
          <a:stretch/>
        </p:blipFill>
        <p:spPr>
          <a:xfrm>
            <a:off x="4684667" y="1772816"/>
            <a:ext cx="1494845" cy="1518699"/>
          </a:xfrm>
        </p:spPr>
      </p:pic>
      <p:pic>
        <p:nvPicPr>
          <p:cNvPr id="16" name="Content Placeholder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2" y="1755472"/>
            <a:ext cx="4644000" cy="46258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904" y="1736220"/>
            <a:ext cx="2895600" cy="2914651"/>
          </a:xfrm>
          <a:prstGeom prst="rect">
            <a:avLst/>
          </a:prstGeom>
        </p:spPr>
      </p:pic>
      <p:grpSp>
        <p:nvGrpSpPr>
          <p:cNvPr id="30" name="Group 29"/>
          <p:cNvGrpSpPr/>
          <p:nvPr/>
        </p:nvGrpSpPr>
        <p:grpSpPr>
          <a:xfrm>
            <a:off x="2611196" y="1761369"/>
            <a:ext cx="3601022" cy="2620323"/>
            <a:chOff x="2611882" y="1524537"/>
            <a:chExt cx="3601022" cy="2620323"/>
          </a:xfrm>
        </p:grpSpPr>
        <p:sp>
          <p:nvSpPr>
            <p:cNvPr id="17" name="Rectangle 16"/>
            <p:cNvSpPr/>
            <p:nvPr/>
          </p:nvSpPr>
          <p:spPr>
            <a:xfrm>
              <a:off x="2611882" y="3964860"/>
              <a:ext cx="180000" cy="18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V="1">
              <a:off x="2611882" y="1524537"/>
              <a:ext cx="2044210" cy="24403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791882" y="3068960"/>
              <a:ext cx="3421022" cy="10759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52172" y="3068960"/>
              <a:ext cx="1604004" cy="537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748010" y="4892967"/>
            <a:ext cx="4000454" cy="1477328"/>
          </a:xfrm>
          <a:prstGeom prst="rect">
            <a:avLst/>
          </a:prstGeom>
          <a:noFill/>
        </p:spPr>
        <p:txBody>
          <a:bodyPr wrap="none" rtlCol="0">
            <a:spAutoFit/>
          </a:bodyPr>
          <a:lstStyle/>
          <a:p>
            <a:r>
              <a:rPr lang="sk-SK" dirty="0" smtClean="0"/>
              <a:t>Systém prstencov žiariacich vo viditeľnej </a:t>
            </a:r>
            <a:br>
              <a:rPr lang="sk-SK" dirty="0" smtClean="0"/>
            </a:br>
            <a:r>
              <a:rPr lang="sk-SK" dirty="0" smtClean="0"/>
              <a:t>oblasti optického spektra pozorovaný </a:t>
            </a:r>
            <a:br>
              <a:rPr lang="sk-SK" dirty="0" smtClean="0"/>
            </a:br>
            <a:r>
              <a:rPr lang="sk-SK" dirty="0" err="1" smtClean="0"/>
              <a:t>Hubble-ovým</a:t>
            </a:r>
            <a:r>
              <a:rPr lang="sk-SK" dirty="0" smtClean="0"/>
              <a:t> vesmírnym teleskopom </a:t>
            </a:r>
          </a:p>
          <a:p>
            <a:r>
              <a:rPr lang="sk-SK" dirty="0" smtClean="0"/>
              <a:t>(po prvej oprave a inštalovaní korekčnej </a:t>
            </a:r>
            <a:br>
              <a:rPr lang="sk-SK" dirty="0" smtClean="0"/>
            </a:br>
            <a:r>
              <a:rPr lang="sk-SK" dirty="0" smtClean="0"/>
              <a:t>optiky)</a:t>
            </a:r>
            <a:endParaRPr lang="en-GB" dirty="0"/>
          </a:p>
        </p:txBody>
      </p:sp>
    </p:spTree>
    <p:extLst>
      <p:ext uri="{BB962C8B-B14F-4D97-AF65-F5344CB8AC3E}">
        <p14:creationId xmlns:p14="http://schemas.microsoft.com/office/powerpoint/2010/main" val="39174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772816"/>
            <a:ext cx="3178082" cy="4437112"/>
          </a:xfrm>
          <a:prstGeom prst="rect">
            <a:avLst/>
          </a:prstGeom>
        </p:spPr>
      </p:pic>
      <p:sp>
        <p:nvSpPr>
          <p:cNvPr id="2" name="Title 1"/>
          <p:cNvSpPr>
            <a:spLocks noGrp="1"/>
          </p:cNvSpPr>
          <p:nvPr>
            <p:ph type="title"/>
          </p:nvPr>
        </p:nvSpPr>
        <p:spPr/>
        <p:txBody>
          <a:bodyPr>
            <a:normAutofit fontScale="90000"/>
          </a:bodyPr>
          <a:lstStyle/>
          <a:p>
            <a:r>
              <a:rPr lang="sk-SK" noProof="0" dirty="0" smtClean="0"/>
              <a:t>Sledovanie vesmíru mimo optického okna</a:t>
            </a:r>
            <a:endParaRPr lang="sk-SK" noProof="0" dirty="0"/>
          </a:p>
        </p:txBody>
      </p:sp>
      <p:sp>
        <p:nvSpPr>
          <p:cNvPr id="8" name="Content Placeholder 7"/>
          <p:cNvSpPr>
            <a:spLocks noGrp="1"/>
          </p:cNvSpPr>
          <p:nvPr>
            <p:ph sz="half" idx="1"/>
          </p:nvPr>
        </p:nvSpPr>
        <p:spPr>
          <a:xfrm>
            <a:off x="75700" y="1196752"/>
            <a:ext cx="4464496" cy="5184576"/>
          </a:xfrm>
        </p:spPr>
        <p:txBody>
          <a:bodyPr>
            <a:normAutofit/>
          </a:bodyPr>
          <a:lstStyle/>
          <a:p>
            <a:pPr marL="12700" indent="0">
              <a:buNone/>
            </a:pPr>
            <a:r>
              <a:rPr lang="en-GB" sz="2400" b="1" noProof="0" dirty="0" smtClean="0"/>
              <a:t>Supernova SN 1987A</a:t>
            </a:r>
            <a:endParaRPr lang="sk-SK" sz="2400" b="1" noProof="0" dirty="0" smtClean="0"/>
          </a:p>
        </p:txBody>
      </p:sp>
      <p:sp>
        <p:nvSpPr>
          <p:cNvPr id="9" name="Content Placeholder 8"/>
          <p:cNvSpPr>
            <a:spLocks noGrp="1"/>
          </p:cNvSpPr>
          <p:nvPr>
            <p:ph sz="half" idx="13"/>
          </p:nvPr>
        </p:nvSpPr>
        <p:spPr/>
        <p:txBody>
          <a:bodyPr>
            <a:normAutofit fontScale="92500" lnSpcReduction="10000"/>
          </a:bodyPr>
          <a:lstStyle/>
          <a:p>
            <a:r>
              <a:rPr lang="sk-SK" noProof="0" dirty="0" smtClean="0"/>
              <a:t>Význam a príklad </a:t>
            </a:r>
            <a:r>
              <a:rPr lang="sk-SK" noProof="0" dirty="0" err="1" smtClean="0"/>
              <a:t>multispektrálneho</a:t>
            </a:r>
            <a:r>
              <a:rPr lang="sk-SK" noProof="0" dirty="0" smtClean="0"/>
              <a:t> pozorovania</a:t>
            </a:r>
            <a:endParaRPr lang="sk-SK" noProof="0" dirty="0"/>
          </a:p>
        </p:txBody>
      </p:sp>
      <p:sp>
        <p:nvSpPr>
          <p:cNvPr id="12" name="Rectangle 11"/>
          <p:cNvSpPr/>
          <p:nvPr/>
        </p:nvSpPr>
        <p:spPr>
          <a:xfrm>
            <a:off x="6012160" y="6217567"/>
            <a:ext cx="2950659" cy="307777"/>
          </a:xfrm>
          <a:prstGeom prst="rect">
            <a:avLst/>
          </a:prstGeom>
        </p:spPr>
        <p:txBody>
          <a:bodyPr wrap="square">
            <a:spAutoFit/>
          </a:bodyPr>
          <a:lstStyle/>
          <a:p>
            <a:r>
              <a:rPr lang="sk-SK" sz="1400" dirty="0" smtClean="0"/>
              <a:t>Zdroje: F.X. </a:t>
            </a:r>
            <a:r>
              <a:rPr lang="sk-SK" sz="1400" dirty="0" err="1" smtClean="0"/>
              <a:t>Timmes</a:t>
            </a:r>
            <a:r>
              <a:rPr lang="sk-SK" sz="1400" dirty="0" smtClean="0"/>
              <a:t>, </a:t>
            </a:r>
            <a:r>
              <a:rPr lang="en-GB" sz="1400" dirty="0" err="1"/>
              <a:t>Fransson</a:t>
            </a:r>
            <a:r>
              <a:rPr lang="en-GB" sz="1400" dirty="0"/>
              <a:t> et </a:t>
            </a:r>
            <a:r>
              <a:rPr lang="en-GB" sz="1400" dirty="0" smtClean="0"/>
              <a:t>al</a:t>
            </a:r>
            <a:r>
              <a:rPr lang="sk-SK" sz="1400" dirty="0" smtClean="0"/>
              <a:t>.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958" t="4363" r="8542" b="499"/>
          <a:stretch/>
        </p:blipFill>
        <p:spPr>
          <a:xfrm>
            <a:off x="35047" y="1773344"/>
            <a:ext cx="5856868" cy="4752000"/>
          </a:xfrm>
          <a:prstGeom prst="rect">
            <a:avLst/>
          </a:prstGeom>
        </p:spPr>
      </p:pic>
    </p:spTree>
    <p:extLst>
      <p:ext uri="{BB962C8B-B14F-4D97-AF65-F5344CB8AC3E}">
        <p14:creationId xmlns:p14="http://schemas.microsoft.com/office/powerpoint/2010/main" val="2834399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Sledovanie vesmíru mimo optického okna</a:t>
            </a:r>
            <a:endParaRPr lang="sk-SK" noProof="0" dirty="0"/>
          </a:p>
        </p:txBody>
      </p:sp>
      <p:sp>
        <p:nvSpPr>
          <p:cNvPr id="8" name="Content Placeholder 7"/>
          <p:cNvSpPr>
            <a:spLocks noGrp="1"/>
          </p:cNvSpPr>
          <p:nvPr>
            <p:ph sz="half" idx="1"/>
          </p:nvPr>
        </p:nvSpPr>
        <p:spPr>
          <a:xfrm>
            <a:off x="83651" y="1196752"/>
            <a:ext cx="4464496" cy="432048"/>
          </a:xfrm>
        </p:spPr>
        <p:txBody>
          <a:bodyPr>
            <a:normAutofit lnSpcReduction="10000"/>
          </a:bodyPr>
          <a:lstStyle/>
          <a:p>
            <a:pPr marL="12700" indent="0">
              <a:buNone/>
            </a:pPr>
            <a:r>
              <a:rPr lang="en-GB" sz="2400" b="1" noProof="0" dirty="0" smtClean="0"/>
              <a:t>Supernova SN 1987A</a:t>
            </a:r>
            <a:endParaRPr lang="sk-SK" sz="2400" b="1" noProof="0" dirty="0" smtClean="0"/>
          </a:p>
        </p:txBody>
      </p:sp>
      <p:sp>
        <p:nvSpPr>
          <p:cNvPr id="9" name="Content Placeholder 8"/>
          <p:cNvSpPr>
            <a:spLocks noGrp="1"/>
          </p:cNvSpPr>
          <p:nvPr>
            <p:ph sz="half" idx="13"/>
          </p:nvPr>
        </p:nvSpPr>
        <p:spPr/>
        <p:txBody>
          <a:bodyPr>
            <a:normAutofit fontScale="92500" lnSpcReduction="10000"/>
          </a:bodyPr>
          <a:lstStyle/>
          <a:p>
            <a:r>
              <a:rPr lang="sk-SK" noProof="0" dirty="0" smtClean="0"/>
              <a:t>Význam a príklad </a:t>
            </a:r>
            <a:r>
              <a:rPr lang="sk-SK" noProof="0" dirty="0" err="1" smtClean="0"/>
              <a:t>multispektrálneho</a:t>
            </a:r>
            <a:r>
              <a:rPr lang="sk-SK" noProof="0" dirty="0" smtClean="0"/>
              <a:t> pozorovania</a:t>
            </a:r>
            <a:endParaRPr lang="sk-SK" noProof="0" dirty="0"/>
          </a:p>
        </p:txBody>
      </p:sp>
      <p:pic>
        <p:nvPicPr>
          <p:cNvPr id="6" name="Content Placeholder 5"/>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r="4356" b="7397"/>
          <a:stretch/>
        </p:blipFill>
        <p:spPr>
          <a:xfrm>
            <a:off x="35496" y="1700808"/>
            <a:ext cx="6840760" cy="4730400"/>
          </a:xfrm>
        </p:spPr>
      </p:pic>
      <p:sp>
        <p:nvSpPr>
          <p:cNvPr id="5" name="Rectangle 4"/>
          <p:cNvSpPr/>
          <p:nvPr/>
        </p:nvSpPr>
        <p:spPr>
          <a:xfrm>
            <a:off x="6876258" y="5910371"/>
            <a:ext cx="2219197" cy="830997"/>
          </a:xfrm>
          <a:prstGeom prst="rect">
            <a:avLst/>
          </a:prstGeom>
        </p:spPr>
        <p:txBody>
          <a:bodyPr wrap="none">
            <a:spAutoFit/>
          </a:bodyPr>
          <a:lstStyle/>
          <a:p>
            <a:r>
              <a:rPr lang="sk-SK" sz="1600" dirty="0"/>
              <a:t>Zdroje : </a:t>
            </a:r>
            <a:r>
              <a:rPr lang="sk-SK" sz="1600" dirty="0" smtClean="0"/>
              <a:t>NASA/ESA/</a:t>
            </a:r>
            <a:r>
              <a:rPr lang="sk-SK" sz="1600" dirty="0" err="1" smtClean="0"/>
              <a:t>STScI</a:t>
            </a:r>
            <a:endParaRPr lang="sk-SK" sz="1600" dirty="0" smtClean="0"/>
          </a:p>
          <a:p>
            <a:r>
              <a:rPr lang="sk-SK" sz="1600" dirty="0"/>
              <a:t> </a:t>
            </a:r>
            <a:r>
              <a:rPr lang="sk-SK" sz="1600" dirty="0" smtClean="0"/>
              <a:t>              ESO/VLT/</a:t>
            </a:r>
            <a:r>
              <a:rPr lang="sk-SK" sz="1600" dirty="0" err="1" smtClean="0"/>
              <a:t>Visir</a:t>
            </a:r>
            <a:endParaRPr lang="sk-SK" sz="1600" dirty="0" smtClean="0"/>
          </a:p>
          <a:p>
            <a:r>
              <a:rPr lang="sk-SK" sz="1600" dirty="0" smtClean="0"/>
              <a:t>               NASA/</a:t>
            </a:r>
            <a:r>
              <a:rPr lang="sk-SK" sz="1600" dirty="0" err="1" smtClean="0"/>
              <a:t>Chandra</a:t>
            </a:r>
            <a:endParaRPr lang="sk-SK" sz="1600" dirty="0"/>
          </a:p>
        </p:txBody>
      </p:sp>
      <p:sp>
        <p:nvSpPr>
          <p:cNvPr id="7" name="TextBox 6"/>
          <p:cNvSpPr txBox="1"/>
          <p:nvPr/>
        </p:nvSpPr>
        <p:spPr>
          <a:xfrm>
            <a:off x="6948264" y="1556792"/>
            <a:ext cx="2195736" cy="1477328"/>
          </a:xfrm>
          <a:prstGeom prst="rect">
            <a:avLst/>
          </a:prstGeom>
          <a:noFill/>
        </p:spPr>
        <p:txBody>
          <a:bodyPr wrap="square" rtlCol="0">
            <a:spAutoFit/>
          </a:bodyPr>
          <a:lstStyle/>
          <a:p>
            <a:r>
              <a:rPr lang="sk-SK" dirty="0" smtClean="0"/>
              <a:t>Rovnaký objekt pozorovaný v rôznych častiach spektra </a:t>
            </a:r>
            <a:br>
              <a:rPr lang="sk-SK" dirty="0" smtClean="0"/>
            </a:br>
            <a:r>
              <a:rPr lang="sk-SK" dirty="0" smtClean="0"/>
              <a:t>elektromagnetického žiarenia</a:t>
            </a:r>
            <a:endParaRPr lang="en-GB" dirty="0"/>
          </a:p>
        </p:txBody>
      </p:sp>
    </p:spTree>
    <p:extLst>
      <p:ext uri="{BB962C8B-B14F-4D97-AF65-F5344CB8AC3E}">
        <p14:creationId xmlns:p14="http://schemas.microsoft.com/office/powerpoint/2010/main" val="4178995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smtClean="0"/>
              <a:t>Približný obsah prednášky</a:t>
            </a:r>
            <a:endParaRPr lang="en-US" dirty="0"/>
          </a:p>
        </p:txBody>
      </p:sp>
      <p:sp>
        <p:nvSpPr>
          <p:cNvPr id="3" name="Content Placeholder 2"/>
          <p:cNvSpPr>
            <a:spLocks noGrp="1"/>
          </p:cNvSpPr>
          <p:nvPr>
            <p:ph sz="half" idx="1"/>
          </p:nvPr>
        </p:nvSpPr>
        <p:spPr>
          <a:xfrm>
            <a:off x="251520" y="1053298"/>
            <a:ext cx="8784976" cy="5805264"/>
          </a:xfrm>
        </p:spPr>
        <p:txBody>
          <a:bodyPr>
            <a:normAutofit fontScale="55000" lnSpcReduction="20000"/>
          </a:bodyPr>
          <a:lstStyle/>
          <a:p>
            <a:pPr marL="12700" indent="0">
              <a:spcBef>
                <a:spcPts val="1200"/>
              </a:spcBef>
              <a:buNone/>
            </a:pPr>
            <a:r>
              <a:rPr lang="sk-SK" sz="3500" b="1" dirty="0" smtClean="0"/>
              <a:t>Kozmické teleskopy - význam a dôvod ich umiestnenia v kozme </a:t>
            </a:r>
          </a:p>
          <a:p>
            <a:pPr marL="449263" lvl="1" indent="174625">
              <a:buFont typeface="Arial" panose="020B0604020202020204" pitchFamily="34" charset="0"/>
              <a:buChar char="•"/>
            </a:pPr>
            <a:r>
              <a:rPr lang="sk-SK" sz="3300" dirty="0" smtClean="0"/>
              <a:t>optické - </a:t>
            </a:r>
            <a:r>
              <a:rPr lang="sk-SK" sz="3300" dirty="0" err="1" smtClean="0"/>
              <a:t>HST</a:t>
            </a:r>
            <a:r>
              <a:rPr lang="sk-SK" sz="3300" dirty="0" smtClean="0"/>
              <a:t>, </a:t>
            </a:r>
            <a:r>
              <a:rPr lang="sk-SK" sz="3300" dirty="0" err="1" smtClean="0"/>
              <a:t>Hipparcos</a:t>
            </a:r>
            <a:r>
              <a:rPr lang="sk-SK" sz="3300" dirty="0" smtClean="0"/>
              <a:t>, </a:t>
            </a:r>
            <a:r>
              <a:rPr lang="sk-SK" sz="3300" dirty="0" err="1" smtClean="0"/>
              <a:t>GAIA</a:t>
            </a:r>
            <a:r>
              <a:rPr lang="sk-SK" sz="3300" dirty="0" smtClean="0"/>
              <a:t>, </a:t>
            </a:r>
            <a:r>
              <a:rPr lang="sk-SK" sz="3300" dirty="0" err="1" smtClean="0"/>
              <a:t>Kepler</a:t>
            </a:r>
            <a:r>
              <a:rPr lang="sk-SK" sz="3300" dirty="0" smtClean="0"/>
              <a:t>, </a:t>
            </a:r>
            <a:r>
              <a:rPr lang="sk-SK" sz="3300" dirty="0" err="1" smtClean="0"/>
              <a:t>CHEOPS</a:t>
            </a:r>
            <a:r>
              <a:rPr lang="sk-SK" sz="3300" dirty="0" smtClean="0"/>
              <a:t>, </a:t>
            </a:r>
            <a:r>
              <a:rPr lang="sk-SK" sz="3300" dirty="0" err="1" smtClean="0"/>
              <a:t>TESS</a:t>
            </a:r>
            <a:r>
              <a:rPr lang="sk-SK" sz="3300" dirty="0" smtClean="0"/>
              <a:t>, </a:t>
            </a:r>
            <a:r>
              <a:rPr lang="sk-SK" sz="3300" dirty="0" err="1" smtClean="0"/>
              <a:t>WFIRST</a:t>
            </a:r>
            <a:r>
              <a:rPr lang="sk-SK" sz="3300" dirty="0" smtClean="0"/>
              <a:t>,  </a:t>
            </a:r>
            <a:r>
              <a:rPr lang="sk-SK" sz="3300" dirty="0" err="1" smtClean="0"/>
              <a:t>EUCLID</a:t>
            </a:r>
            <a:endParaRPr lang="sk-SK" sz="3300" dirty="0" smtClean="0"/>
          </a:p>
          <a:p>
            <a:pPr marL="449263" lvl="1" indent="174625">
              <a:buFont typeface="Arial" panose="020B0604020202020204" pitchFamily="34" charset="0"/>
              <a:buChar char="•"/>
            </a:pPr>
            <a:r>
              <a:rPr lang="sk-SK" sz="3300" dirty="0" smtClean="0"/>
              <a:t>infračervené – </a:t>
            </a:r>
            <a:r>
              <a:rPr lang="sk-SK" sz="3300" dirty="0" err="1" smtClean="0"/>
              <a:t>SIRTF</a:t>
            </a:r>
            <a:r>
              <a:rPr lang="sk-SK" sz="3300" dirty="0" smtClean="0"/>
              <a:t>, </a:t>
            </a:r>
            <a:r>
              <a:rPr lang="sk-SK" sz="3300" dirty="0" err="1" smtClean="0"/>
              <a:t>Herschel</a:t>
            </a:r>
            <a:r>
              <a:rPr lang="sk-SK" sz="3300" dirty="0" smtClean="0"/>
              <a:t>, </a:t>
            </a:r>
            <a:r>
              <a:rPr lang="sk-SK" sz="3300" dirty="0" err="1" smtClean="0"/>
              <a:t>JWST</a:t>
            </a:r>
            <a:endParaRPr lang="sk-SK" sz="3300" dirty="0" smtClean="0"/>
          </a:p>
          <a:p>
            <a:pPr marL="449263" lvl="1" indent="174625">
              <a:buFont typeface="Arial" panose="020B0604020202020204" pitchFamily="34" charset="0"/>
              <a:buChar char="•"/>
            </a:pPr>
            <a:r>
              <a:rPr lang="sk-SK" sz="3300" dirty="0" smtClean="0"/>
              <a:t>röntgenové – </a:t>
            </a:r>
            <a:r>
              <a:rPr lang="sk-SK" sz="3300" dirty="0" err="1" smtClean="0"/>
              <a:t>Chandra</a:t>
            </a:r>
            <a:r>
              <a:rPr lang="sk-SK" sz="3300" dirty="0" smtClean="0"/>
              <a:t>, </a:t>
            </a:r>
            <a:r>
              <a:rPr lang="sk-SK" sz="3300" dirty="0" err="1" smtClean="0"/>
              <a:t>XMM</a:t>
            </a:r>
            <a:r>
              <a:rPr lang="sk-SK" sz="3300" dirty="0" smtClean="0"/>
              <a:t> Newton, </a:t>
            </a:r>
            <a:r>
              <a:rPr lang="sk-SK" sz="3300" dirty="0" err="1" smtClean="0"/>
              <a:t>ASTRO-H</a:t>
            </a:r>
            <a:r>
              <a:rPr lang="sk-SK" sz="3300" dirty="0" smtClean="0"/>
              <a:t>, </a:t>
            </a:r>
            <a:r>
              <a:rPr lang="sk-SK" sz="3300" dirty="0" err="1" smtClean="0"/>
              <a:t>NICER</a:t>
            </a:r>
            <a:r>
              <a:rPr lang="sk-SK" sz="3300" dirty="0" smtClean="0"/>
              <a:t>, </a:t>
            </a:r>
            <a:r>
              <a:rPr lang="sk-SK" sz="3300" dirty="0" err="1" smtClean="0"/>
              <a:t>eROSITA</a:t>
            </a:r>
            <a:r>
              <a:rPr lang="sk-SK" sz="3300" dirty="0" smtClean="0"/>
              <a:t>, </a:t>
            </a:r>
            <a:r>
              <a:rPr lang="sk-SK" sz="3300" dirty="0" err="1" smtClean="0"/>
              <a:t>Athena</a:t>
            </a:r>
            <a:endParaRPr lang="sk-SK" sz="3300" dirty="0" smtClean="0"/>
          </a:p>
          <a:p>
            <a:pPr marL="449263" lvl="1" indent="174625">
              <a:buFont typeface="Arial" panose="020B0604020202020204" pitchFamily="34" charset="0"/>
              <a:buChar char="•"/>
            </a:pPr>
            <a:r>
              <a:rPr lang="sk-SK" sz="3300" dirty="0" smtClean="0"/>
              <a:t>gama – </a:t>
            </a:r>
            <a:r>
              <a:rPr lang="sk-SK" sz="3300" dirty="0" err="1" smtClean="0"/>
              <a:t>VELA</a:t>
            </a:r>
            <a:r>
              <a:rPr lang="sk-SK" sz="3300" dirty="0" smtClean="0"/>
              <a:t>, </a:t>
            </a:r>
            <a:r>
              <a:rPr lang="sk-SK" sz="3300" dirty="0" err="1" smtClean="0"/>
              <a:t>CGRO</a:t>
            </a:r>
            <a:r>
              <a:rPr lang="sk-SK" sz="3300" dirty="0" smtClean="0"/>
              <a:t>, </a:t>
            </a:r>
            <a:r>
              <a:rPr lang="sk-SK" sz="3300" dirty="0" err="1" smtClean="0"/>
              <a:t>Fermi</a:t>
            </a:r>
            <a:r>
              <a:rPr lang="sk-SK" sz="3300" dirty="0" smtClean="0"/>
              <a:t>, </a:t>
            </a:r>
            <a:r>
              <a:rPr lang="sk-SK" sz="3300" dirty="0" err="1" smtClean="0"/>
              <a:t>INTEGRAL</a:t>
            </a:r>
            <a:r>
              <a:rPr lang="sk-SK" sz="3300" dirty="0" smtClean="0"/>
              <a:t>, SWIFT</a:t>
            </a:r>
          </a:p>
          <a:p>
            <a:pPr marL="449263" lvl="1" indent="174625">
              <a:buFont typeface="Arial" panose="020B0604020202020204" pitchFamily="34" charset="0"/>
              <a:buChar char="•"/>
            </a:pPr>
            <a:r>
              <a:rPr lang="sk-SK" sz="3300" dirty="0" smtClean="0"/>
              <a:t>mikrovlnné – </a:t>
            </a:r>
            <a:r>
              <a:rPr lang="sk-SK" sz="3300" dirty="0" err="1" smtClean="0"/>
              <a:t>COBE</a:t>
            </a:r>
            <a:r>
              <a:rPr lang="sk-SK" sz="3300" dirty="0" smtClean="0"/>
              <a:t>, </a:t>
            </a:r>
            <a:r>
              <a:rPr lang="sk-SK" sz="3300" dirty="0" err="1" smtClean="0"/>
              <a:t>WMAP</a:t>
            </a:r>
            <a:r>
              <a:rPr lang="sk-SK" sz="3300" dirty="0" smtClean="0"/>
              <a:t>, </a:t>
            </a:r>
            <a:r>
              <a:rPr lang="sk-SK" sz="3300" dirty="0" err="1" smtClean="0"/>
              <a:t>Planck</a:t>
            </a:r>
            <a:endParaRPr lang="sk-SK" sz="3300" dirty="0" smtClean="0"/>
          </a:p>
          <a:p>
            <a:pPr marL="12700" indent="0">
              <a:spcBef>
                <a:spcPts val="1200"/>
              </a:spcBef>
              <a:buNone/>
            </a:pPr>
            <a:r>
              <a:rPr lang="sk-SK" sz="3500" b="1" dirty="0" smtClean="0"/>
              <a:t>Štúdium primárneho kozmického žiarenia</a:t>
            </a:r>
          </a:p>
          <a:p>
            <a:pPr marL="449263" lvl="1" indent="174625">
              <a:buFont typeface="Arial" panose="020B0604020202020204" pitchFamily="34" charset="0"/>
              <a:buChar char="•"/>
            </a:pPr>
            <a:r>
              <a:rPr lang="sk-SK" sz="3300" dirty="0" smtClean="0"/>
              <a:t>detektor </a:t>
            </a:r>
            <a:r>
              <a:rPr lang="sk-SK" sz="3300" dirty="0" err="1" smtClean="0"/>
              <a:t>AMS-2</a:t>
            </a:r>
            <a:r>
              <a:rPr lang="sk-SK" sz="3300" dirty="0" smtClean="0"/>
              <a:t> </a:t>
            </a:r>
          </a:p>
          <a:p>
            <a:pPr marL="12700" indent="0">
              <a:spcBef>
                <a:spcPts val="1200"/>
              </a:spcBef>
              <a:buNone/>
            </a:pPr>
            <a:r>
              <a:rPr lang="sk-SK" sz="3500" b="1" dirty="0" smtClean="0"/>
              <a:t>Experimentálne overovanie všeobecnej teórie relativity </a:t>
            </a:r>
          </a:p>
          <a:p>
            <a:pPr marL="449263" lvl="1" indent="174625">
              <a:buFont typeface="Arial" panose="020B0604020202020204" pitchFamily="34" charset="0"/>
              <a:buChar char="•"/>
            </a:pPr>
            <a:r>
              <a:rPr lang="sk-SK" sz="3300" dirty="0" smtClean="0"/>
              <a:t>testy princípu ekvivalencie  - </a:t>
            </a:r>
            <a:r>
              <a:rPr lang="sk-SK" sz="3300" dirty="0" err="1" smtClean="0"/>
              <a:t>LLR</a:t>
            </a:r>
            <a:r>
              <a:rPr lang="sk-SK" sz="3300" dirty="0" smtClean="0"/>
              <a:t>, </a:t>
            </a:r>
            <a:r>
              <a:rPr lang="sk-SK" sz="3300" dirty="0" err="1" smtClean="0"/>
              <a:t>Microscope</a:t>
            </a:r>
            <a:r>
              <a:rPr lang="sk-SK" sz="3300" dirty="0" smtClean="0"/>
              <a:t>, </a:t>
            </a:r>
          </a:p>
          <a:p>
            <a:pPr marL="449263" lvl="1" indent="174625">
              <a:buFont typeface="Arial" panose="020B0604020202020204" pitchFamily="34" charset="0"/>
              <a:buChar char="•"/>
            </a:pPr>
            <a:r>
              <a:rPr lang="sk-SK" sz="3300" dirty="0" smtClean="0"/>
              <a:t>testy gravitačného červeného posunu - </a:t>
            </a:r>
            <a:r>
              <a:rPr lang="sk-SK" sz="3300" dirty="0" err="1" smtClean="0"/>
              <a:t>Cassini</a:t>
            </a:r>
            <a:r>
              <a:rPr lang="sk-SK" sz="3300" dirty="0" smtClean="0"/>
              <a:t>, </a:t>
            </a:r>
            <a:r>
              <a:rPr lang="sk-SK" sz="3300" dirty="0" err="1" smtClean="0"/>
              <a:t>Voyager</a:t>
            </a:r>
            <a:r>
              <a:rPr lang="sk-SK" sz="3300" dirty="0" smtClean="0"/>
              <a:t>, Viking, </a:t>
            </a:r>
            <a:r>
              <a:rPr lang="sk-SK" sz="3300" dirty="0" err="1" smtClean="0"/>
              <a:t>Galileo</a:t>
            </a:r>
            <a:r>
              <a:rPr lang="sk-SK" sz="3300" dirty="0" smtClean="0"/>
              <a:t> </a:t>
            </a:r>
          </a:p>
          <a:p>
            <a:pPr marL="449263" lvl="1" indent="174625">
              <a:buFont typeface="Arial" panose="020B0604020202020204" pitchFamily="34" charset="0"/>
              <a:buChar char="•"/>
            </a:pPr>
            <a:r>
              <a:rPr lang="sk-SK" sz="3300" dirty="0" smtClean="0"/>
              <a:t>test </a:t>
            </a:r>
            <a:r>
              <a:rPr lang="sk-SK" sz="3300" dirty="0" err="1" smtClean="0"/>
              <a:t>Lense-Thirringovho</a:t>
            </a:r>
            <a:r>
              <a:rPr lang="sk-SK" sz="3300" dirty="0" smtClean="0"/>
              <a:t> javu - </a:t>
            </a:r>
            <a:r>
              <a:rPr lang="sk-SK" sz="3300" dirty="0" err="1" smtClean="0"/>
              <a:t>LAGEOS</a:t>
            </a:r>
            <a:r>
              <a:rPr lang="sk-SK" sz="3300" dirty="0" smtClean="0"/>
              <a:t>, </a:t>
            </a:r>
            <a:r>
              <a:rPr lang="sk-SK" sz="3300" dirty="0" err="1" smtClean="0"/>
              <a:t>GPB</a:t>
            </a:r>
            <a:r>
              <a:rPr lang="sk-SK" sz="3300" dirty="0" smtClean="0"/>
              <a:t>, </a:t>
            </a:r>
            <a:r>
              <a:rPr lang="sk-SK" sz="3300" dirty="0" err="1" smtClean="0"/>
              <a:t>LARES</a:t>
            </a:r>
            <a:endParaRPr lang="sk-SK" sz="3300" dirty="0" smtClean="0"/>
          </a:p>
          <a:p>
            <a:pPr marL="449263" lvl="1" indent="174625">
              <a:buFont typeface="Arial" panose="020B0604020202020204" pitchFamily="34" charset="0"/>
              <a:buChar char="•"/>
            </a:pPr>
            <a:r>
              <a:rPr lang="sk-SK" sz="3300" dirty="0" smtClean="0"/>
              <a:t>príprava kozmického detektora gravitačných vĺn - </a:t>
            </a:r>
            <a:r>
              <a:rPr lang="sk-SK" sz="3300" dirty="0" err="1" smtClean="0"/>
              <a:t>LISA</a:t>
            </a:r>
            <a:r>
              <a:rPr lang="sk-SK" sz="3300" dirty="0" smtClean="0"/>
              <a:t> </a:t>
            </a:r>
            <a:r>
              <a:rPr lang="sk-SK" sz="3300" dirty="0" err="1" smtClean="0"/>
              <a:t>Pathfinder</a:t>
            </a:r>
            <a:endParaRPr lang="sk-SK" sz="3300" dirty="0" smtClean="0"/>
          </a:p>
          <a:p>
            <a:pPr marL="12700" indent="0">
              <a:spcBef>
                <a:spcPts val="1200"/>
              </a:spcBef>
              <a:buNone/>
            </a:pPr>
            <a:r>
              <a:rPr lang="sk-SK" sz="3500" b="1" dirty="0" err="1" smtClean="0"/>
              <a:t>Multispektrálne</a:t>
            </a:r>
            <a:r>
              <a:rPr lang="sk-SK" sz="3500" b="1" dirty="0" smtClean="0"/>
              <a:t>, </a:t>
            </a:r>
            <a:r>
              <a:rPr lang="sk-SK" sz="3500" b="1" dirty="0" err="1" smtClean="0"/>
              <a:t>multisignálne</a:t>
            </a:r>
            <a:r>
              <a:rPr lang="sk-SK" sz="3500" b="1" dirty="0" smtClean="0"/>
              <a:t>, kozmicko-pozemské pozorovanie </a:t>
            </a:r>
          </a:p>
          <a:p>
            <a:pPr marL="449263" lvl="1" indent="174625">
              <a:buFont typeface="Arial" panose="020B0604020202020204" pitchFamily="34" charset="0"/>
              <a:buChar char="•"/>
            </a:pPr>
            <a:r>
              <a:rPr lang="sk-SK" sz="3300" dirty="0" smtClean="0"/>
              <a:t>zdroja signálu gravitačných vĺn  </a:t>
            </a:r>
            <a:r>
              <a:rPr lang="sk-SK" sz="3300" dirty="0" err="1" smtClean="0"/>
              <a:t>GW170817</a:t>
            </a:r>
            <a:endParaRPr lang="sk-SK" sz="3300" dirty="0" smtClean="0"/>
          </a:p>
          <a:p>
            <a:pPr marL="12700" indent="0">
              <a:spcBef>
                <a:spcPts val="1200"/>
              </a:spcBef>
              <a:buNone/>
            </a:pPr>
            <a:r>
              <a:rPr lang="sk-SK" sz="3500" b="1" dirty="0" smtClean="0"/>
              <a:t>Priblíženie vlastných aktivít</a:t>
            </a:r>
          </a:p>
          <a:p>
            <a:pPr marL="449263" lvl="1" indent="174625">
              <a:buFont typeface="Arial" panose="020B0604020202020204" pitchFamily="34" charset="0"/>
              <a:buChar char="•"/>
            </a:pPr>
            <a:r>
              <a:rPr lang="sk-SK" sz="3300" dirty="0" smtClean="0"/>
              <a:t>návrh projektu v rámci  </a:t>
            </a:r>
            <a:r>
              <a:rPr lang="sk-SK" sz="3300" dirty="0" err="1" smtClean="0"/>
              <a:t>Voyage</a:t>
            </a:r>
            <a:r>
              <a:rPr lang="sk-SK" sz="3300" dirty="0" smtClean="0"/>
              <a:t> 2050 </a:t>
            </a:r>
            <a:r>
              <a:rPr lang="sk-SK" sz="3300" dirty="0" err="1" smtClean="0"/>
              <a:t>long-term</a:t>
            </a:r>
            <a:r>
              <a:rPr lang="sk-SK" sz="3300" dirty="0" smtClean="0"/>
              <a:t> </a:t>
            </a:r>
            <a:r>
              <a:rPr lang="sk-SK" sz="3300" dirty="0" err="1" smtClean="0"/>
              <a:t>plan</a:t>
            </a:r>
            <a:r>
              <a:rPr lang="sk-SK" sz="3300" dirty="0" smtClean="0"/>
              <a:t> in </a:t>
            </a:r>
            <a:r>
              <a:rPr lang="sk-SK" sz="3300" dirty="0" err="1" smtClean="0"/>
              <a:t>the</a:t>
            </a:r>
            <a:r>
              <a:rPr lang="sk-SK" sz="3300" dirty="0" smtClean="0"/>
              <a:t> ESA </a:t>
            </a:r>
            <a:r>
              <a:rPr lang="sk-SK" sz="3300" dirty="0" err="1" smtClean="0"/>
              <a:t>Science</a:t>
            </a:r>
            <a:r>
              <a:rPr lang="sk-SK" sz="3300" dirty="0" smtClean="0"/>
              <a:t> </a:t>
            </a:r>
            <a:r>
              <a:rPr lang="sk-SK" sz="3300" dirty="0" err="1" smtClean="0"/>
              <a:t>Programme</a:t>
            </a:r>
            <a:r>
              <a:rPr lang="sk-SK" sz="3300" dirty="0" smtClean="0"/>
              <a:t> </a:t>
            </a:r>
          </a:p>
          <a:p>
            <a:pPr marL="449263" lvl="1" indent="174625">
              <a:buFont typeface="Arial" panose="020B0604020202020204" pitchFamily="34" charset="0"/>
              <a:buChar char="•"/>
            </a:pPr>
            <a:r>
              <a:rPr lang="sk-SK" sz="3300" dirty="0" smtClean="0"/>
              <a:t>koncepčná štúdia malej vedeckej družice určenej na presné meranie G</a:t>
            </a:r>
          </a:p>
          <a:p>
            <a:pPr marL="449263" lvl="1" indent="174625">
              <a:buFont typeface="Arial" panose="020B0604020202020204" pitchFamily="34" charset="0"/>
              <a:buChar char="•"/>
            </a:pPr>
            <a:r>
              <a:rPr lang="sk-SK" sz="3300" dirty="0" smtClean="0"/>
              <a:t>analýza </a:t>
            </a:r>
            <a:r>
              <a:rPr lang="sk-SK" sz="3300" dirty="0" err="1" smtClean="0"/>
              <a:t>GAIA</a:t>
            </a:r>
            <a:r>
              <a:rPr lang="sk-SK" sz="3300" dirty="0" smtClean="0"/>
              <a:t> dát</a:t>
            </a:r>
            <a:r>
              <a:rPr lang="en-US" sz="3300" dirty="0" smtClean="0"/>
              <a:t> s </a:t>
            </a:r>
            <a:r>
              <a:rPr lang="en-US" sz="3300" dirty="0" err="1" smtClean="0"/>
              <a:t>cie</a:t>
            </a:r>
            <a:r>
              <a:rPr lang="sk-SK" sz="3300" dirty="0" err="1" smtClean="0"/>
              <a:t>ľom</a:t>
            </a:r>
            <a:r>
              <a:rPr lang="sk-SK" sz="3300" dirty="0" smtClean="0"/>
              <a:t> identifikovať prítomnosť </a:t>
            </a:r>
            <a:r>
              <a:rPr lang="sk-SK" sz="3300" dirty="0" err="1" smtClean="0"/>
              <a:t>gravidynamického</a:t>
            </a:r>
            <a:r>
              <a:rPr lang="sk-SK" sz="3300" dirty="0" smtClean="0"/>
              <a:t> poľa</a:t>
            </a:r>
            <a:endParaRPr lang="sk-SK" sz="3300" dirty="0"/>
          </a:p>
        </p:txBody>
      </p:sp>
    </p:spTree>
    <p:extLst>
      <p:ext uri="{BB962C8B-B14F-4D97-AF65-F5344CB8AC3E}">
        <p14:creationId xmlns:p14="http://schemas.microsoft.com/office/powerpoint/2010/main" val="3821906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a:t>Sledovanie vesmíru mimo optického okna</a:t>
            </a:r>
            <a:endParaRPr lang="en-US" dirty="0"/>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5060"/>
          <a:stretch/>
        </p:blipFill>
        <p:spPr>
          <a:xfrm>
            <a:off x="2838" y="1557416"/>
            <a:ext cx="9147522" cy="5688000"/>
          </a:xfrm>
        </p:spPr>
      </p:pic>
      <p:sp>
        <p:nvSpPr>
          <p:cNvPr id="4" name="Content Placeholder 3"/>
          <p:cNvSpPr>
            <a:spLocks noGrp="1"/>
          </p:cNvSpPr>
          <p:nvPr>
            <p:ph sz="half" idx="13"/>
          </p:nvPr>
        </p:nvSpPr>
        <p:spPr/>
        <p:txBody>
          <a:bodyPr/>
          <a:lstStyle/>
          <a:p>
            <a:r>
              <a:rPr lang="en-US" dirty="0" smtClean="0"/>
              <a:t>Len pre </a:t>
            </a:r>
            <a:r>
              <a:rPr lang="en-US" dirty="0" err="1" smtClean="0"/>
              <a:t>zauj</a:t>
            </a:r>
            <a:r>
              <a:rPr lang="sk-SK" dirty="0" err="1" smtClean="0"/>
              <a:t>ímavosť</a:t>
            </a:r>
            <a:endParaRPr lang="en-US" dirty="0"/>
          </a:p>
        </p:txBody>
      </p:sp>
      <p:sp>
        <p:nvSpPr>
          <p:cNvPr id="6" name="Rectangle 5"/>
          <p:cNvSpPr/>
          <p:nvPr/>
        </p:nvSpPr>
        <p:spPr>
          <a:xfrm>
            <a:off x="4464496" y="6250086"/>
            <a:ext cx="4572000" cy="923330"/>
          </a:xfrm>
          <a:prstGeom prst="rect">
            <a:avLst/>
          </a:prstGeom>
        </p:spPr>
        <p:txBody>
          <a:bodyPr>
            <a:spAutoFit/>
          </a:bodyPr>
          <a:lstStyle/>
          <a:p>
            <a:r>
              <a:rPr lang="en-US" dirty="0" smtClean="0">
                <a:solidFill>
                  <a:schemeClr val="bg1"/>
                </a:solidFill>
              </a:rPr>
              <a:t>High Angular Resolution ALMA Images of Dust and Molecules in the SN </a:t>
            </a:r>
            <a:r>
              <a:rPr lang="en-US" dirty="0" err="1" smtClean="0">
                <a:solidFill>
                  <a:schemeClr val="bg1"/>
                </a:solidFill>
              </a:rPr>
              <a:t>1987A</a:t>
            </a:r>
            <a:r>
              <a:rPr lang="en-US" dirty="0" smtClean="0">
                <a:solidFill>
                  <a:schemeClr val="bg1"/>
                </a:solidFill>
              </a:rPr>
              <a:t> Ejecta</a:t>
            </a:r>
            <a:r>
              <a:rPr lang="sk-SK" dirty="0" smtClean="0">
                <a:solidFill>
                  <a:schemeClr val="bg1"/>
                </a:solidFill>
              </a:rPr>
              <a:t/>
            </a:r>
            <a:br>
              <a:rPr lang="sk-SK" dirty="0" smtClean="0">
                <a:solidFill>
                  <a:schemeClr val="bg1"/>
                </a:solidFill>
              </a:rPr>
            </a:br>
            <a:r>
              <a:rPr lang="en-US" dirty="0">
                <a:solidFill>
                  <a:schemeClr val="bg1"/>
                </a:solidFill>
              </a:rPr>
              <a:t>The Astrophysical Journal, </a:t>
            </a:r>
            <a:r>
              <a:rPr lang="en-US" dirty="0" smtClean="0">
                <a:solidFill>
                  <a:schemeClr val="bg1"/>
                </a:solidFill>
              </a:rPr>
              <a:t>886:51, </a:t>
            </a:r>
            <a:r>
              <a:rPr lang="en-US" dirty="0">
                <a:solidFill>
                  <a:schemeClr val="bg1"/>
                </a:solidFill>
              </a:rPr>
              <a:t>2019</a:t>
            </a:r>
          </a:p>
        </p:txBody>
      </p:sp>
    </p:spTree>
    <p:extLst>
      <p:ext uri="{BB962C8B-B14F-4D97-AF65-F5344CB8AC3E}">
        <p14:creationId xmlns:p14="http://schemas.microsoft.com/office/powerpoint/2010/main" val="2943359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smtClean="0"/>
              <a:t>Röntgenové  </a:t>
            </a:r>
            <a:r>
              <a:rPr lang="sk-SK" dirty="0"/>
              <a:t>vesmírne teleskopy</a:t>
            </a:r>
            <a:endParaRPr lang="sk-SK" noProof="0" dirty="0"/>
          </a:p>
        </p:txBody>
      </p:sp>
      <p:sp>
        <p:nvSpPr>
          <p:cNvPr id="6" name="Content Placeholder 5"/>
          <p:cNvSpPr>
            <a:spLocks noGrp="1"/>
          </p:cNvSpPr>
          <p:nvPr>
            <p:ph sz="half" idx="1"/>
          </p:nvPr>
        </p:nvSpPr>
        <p:spPr>
          <a:xfrm>
            <a:off x="179512" y="1340768"/>
            <a:ext cx="3672408" cy="5400600"/>
          </a:xfrm>
        </p:spPr>
        <p:txBody>
          <a:bodyPr>
            <a:normAutofit fontScale="77500" lnSpcReduction="20000"/>
          </a:bodyPr>
          <a:lstStyle/>
          <a:p>
            <a:pPr marL="12700" indent="0">
              <a:buNone/>
            </a:pPr>
            <a:r>
              <a:rPr lang="sk-SK" noProof="0" dirty="0" smtClean="0"/>
              <a:t>Vypustený </a:t>
            </a:r>
            <a:r>
              <a:rPr lang="sk-SK" noProof="0" dirty="0" err="1" smtClean="0"/>
              <a:t>23.VII.1999</a:t>
            </a:r>
            <a:r>
              <a:rPr lang="sk-SK" noProof="0" dirty="0" smtClean="0"/>
              <a:t> </a:t>
            </a:r>
            <a:r>
              <a:rPr lang="en-US" noProof="0" dirty="0" smtClean="0"/>
              <a:t/>
            </a:r>
            <a:br>
              <a:rPr lang="en-US" noProof="0" dirty="0" smtClean="0"/>
            </a:br>
            <a:r>
              <a:rPr lang="sk-SK" noProof="0" dirty="0" smtClean="0"/>
              <a:t>na silne eliptickú obežnú dráhu </a:t>
            </a:r>
            <a:r>
              <a:rPr lang="en-US" noProof="0" dirty="0" err="1" smtClean="0"/>
              <a:t>perigeom</a:t>
            </a:r>
            <a:r>
              <a:rPr lang="en-US" noProof="0" dirty="0" smtClean="0"/>
              <a:t> </a:t>
            </a:r>
            <a:r>
              <a:rPr lang="sk-SK" noProof="0" dirty="0" smtClean="0"/>
              <a:t>14 307 a</a:t>
            </a:r>
            <a:r>
              <a:rPr lang="en-US" noProof="0" dirty="0" smtClean="0"/>
              <a:t> </a:t>
            </a:r>
            <a:r>
              <a:rPr lang="en-US" noProof="0" dirty="0" err="1" smtClean="0"/>
              <a:t>apogeom</a:t>
            </a:r>
            <a:r>
              <a:rPr lang="en-US" noProof="0" dirty="0" smtClean="0"/>
              <a:t> </a:t>
            </a:r>
            <a:r>
              <a:rPr lang="sk-SK" noProof="0" dirty="0" smtClean="0"/>
              <a:t> 134 528 km</a:t>
            </a:r>
            <a:r>
              <a:rPr lang="en-US" noProof="0" dirty="0" smtClean="0"/>
              <a:t>.</a:t>
            </a:r>
          </a:p>
          <a:p>
            <a:pPr marL="12700" indent="0">
              <a:buNone/>
            </a:pPr>
            <a:endParaRPr lang="sk-SK" sz="1400" noProof="0" dirty="0" smtClean="0"/>
          </a:p>
          <a:p>
            <a:r>
              <a:rPr lang="sk-SK" noProof="0" dirty="0" smtClean="0"/>
              <a:t>pre družice (teleskopy) určené na pozorovanie  </a:t>
            </a:r>
            <a:r>
              <a:rPr lang="en-US" noProof="0" dirty="0" smtClean="0"/>
              <a:t/>
            </a:r>
            <a:br>
              <a:rPr lang="en-US" noProof="0" dirty="0" smtClean="0"/>
            </a:br>
            <a:r>
              <a:rPr lang="sk-SK" noProof="0" dirty="0" smtClean="0"/>
              <a:t>v spektre röntgenového  žiarenia, sú vysoké orbity preferované, aby sa čo najdlhšie  nachádzali nad </a:t>
            </a:r>
            <a:r>
              <a:rPr lang="sk-SK" noProof="0" dirty="0" err="1" smtClean="0"/>
              <a:t>Van</a:t>
            </a:r>
            <a:r>
              <a:rPr lang="sk-SK" noProof="0" dirty="0" smtClean="0"/>
              <a:t> </a:t>
            </a:r>
            <a:r>
              <a:rPr lang="sk-SK" noProof="0" dirty="0" err="1" smtClean="0"/>
              <a:t>Allenovými</a:t>
            </a:r>
            <a:r>
              <a:rPr lang="sk-SK" noProof="0" dirty="0" smtClean="0"/>
              <a:t> pásmi</a:t>
            </a:r>
          </a:p>
          <a:p>
            <a:endParaRPr lang="sk-SK" sz="1900" noProof="0" dirty="0" smtClean="0"/>
          </a:p>
          <a:p>
            <a:pPr marL="12700" indent="0">
              <a:buNone/>
            </a:pPr>
            <a:r>
              <a:rPr lang="sk-SK" noProof="0" dirty="0" smtClean="0"/>
              <a:t>Hlavné prístroje </a:t>
            </a:r>
          </a:p>
          <a:p>
            <a:r>
              <a:rPr lang="sk-SK" noProof="0" dirty="0" smtClean="0"/>
              <a:t>AXAF CCD </a:t>
            </a:r>
            <a:r>
              <a:rPr lang="sk-SK" noProof="0" dirty="0" err="1" smtClean="0"/>
              <a:t>Imaging</a:t>
            </a:r>
            <a:r>
              <a:rPr lang="sk-SK" noProof="0" dirty="0" smtClean="0"/>
              <a:t> </a:t>
            </a:r>
            <a:r>
              <a:rPr lang="sk-SK" noProof="0" dirty="0" err="1" smtClean="0"/>
              <a:t>Spectrometer</a:t>
            </a:r>
            <a:r>
              <a:rPr lang="sk-SK" noProof="0" dirty="0" smtClean="0"/>
              <a:t> (ACIS) </a:t>
            </a:r>
          </a:p>
          <a:p>
            <a:r>
              <a:rPr lang="sk-SK" noProof="0" dirty="0" err="1" smtClean="0"/>
              <a:t>High</a:t>
            </a:r>
            <a:r>
              <a:rPr lang="sk-SK" noProof="0" dirty="0" smtClean="0"/>
              <a:t> </a:t>
            </a:r>
            <a:r>
              <a:rPr lang="sk-SK" noProof="0" dirty="0" err="1" smtClean="0"/>
              <a:t>Resolution</a:t>
            </a:r>
            <a:r>
              <a:rPr lang="sk-SK" noProof="0" dirty="0" smtClean="0"/>
              <a:t> </a:t>
            </a:r>
            <a:r>
              <a:rPr lang="sk-SK" noProof="0" dirty="0" err="1" smtClean="0"/>
              <a:t>Camera</a:t>
            </a:r>
            <a:r>
              <a:rPr lang="sk-SK" noProof="0" dirty="0" smtClean="0"/>
              <a:t> (HRC)</a:t>
            </a:r>
          </a:p>
        </p:txBody>
      </p:sp>
      <p:sp>
        <p:nvSpPr>
          <p:cNvPr id="7" name="Content Placeholder 6"/>
          <p:cNvSpPr>
            <a:spLocks noGrp="1"/>
          </p:cNvSpPr>
          <p:nvPr>
            <p:ph sz="half" idx="13"/>
          </p:nvPr>
        </p:nvSpPr>
        <p:spPr/>
        <p:txBody>
          <a:bodyPr/>
          <a:lstStyle/>
          <a:p>
            <a:r>
              <a:rPr lang="sk-SK" noProof="0" dirty="0" err="1" smtClean="0"/>
              <a:t>Chandra</a:t>
            </a:r>
            <a:endParaRPr lang="sk-SK" noProof="0" dirty="0"/>
          </a:p>
        </p:txBody>
      </p:sp>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6200000">
            <a:off x="4786892" y="763570"/>
            <a:ext cx="3456383" cy="5186844"/>
          </a:xfrm>
        </p:spPr>
      </p:pic>
      <p:sp>
        <p:nvSpPr>
          <p:cNvPr id="8" name="TextBox 7"/>
          <p:cNvSpPr txBox="1"/>
          <p:nvPr/>
        </p:nvSpPr>
        <p:spPr>
          <a:xfrm>
            <a:off x="3744416" y="5157192"/>
            <a:ext cx="5508104" cy="1600438"/>
          </a:xfrm>
          <a:prstGeom prst="rect">
            <a:avLst/>
          </a:prstGeom>
          <a:noFill/>
        </p:spPr>
        <p:txBody>
          <a:bodyPr wrap="square" rtlCol="0">
            <a:spAutoFit/>
          </a:bodyPr>
          <a:lstStyle/>
          <a:p>
            <a:r>
              <a:rPr lang="sk-SK" sz="1600" dirty="0" smtClean="0"/>
              <a:t>                                                                                         </a:t>
            </a:r>
            <a:r>
              <a:rPr lang="sk-SK" dirty="0" err="1" smtClean="0"/>
              <a:t>Foto</a:t>
            </a:r>
            <a:r>
              <a:rPr lang="sk-SK" dirty="0"/>
              <a:t>: NASA</a:t>
            </a:r>
            <a:endParaRPr lang="sk-SK" sz="1600" dirty="0"/>
          </a:p>
          <a:p>
            <a:r>
              <a:rPr lang="sk-SK" sz="2000" dirty="0"/>
              <a:t>Röntgenový </a:t>
            </a:r>
            <a:r>
              <a:rPr lang="sk-SK" sz="2000" dirty="0" smtClean="0"/>
              <a:t>teleskop </a:t>
            </a:r>
            <a:r>
              <a:rPr lang="sk-SK" sz="2000" dirty="0" err="1" smtClean="0"/>
              <a:t>Chandra</a:t>
            </a:r>
            <a:r>
              <a:rPr lang="sk-SK" sz="2000" dirty="0" smtClean="0"/>
              <a:t> pred štartom umiestnený v nákladovom priestore raketoplánu Columbia spolu s urýchľovacím stupňom </a:t>
            </a:r>
            <a:r>
              <a:rPr lang="en-GB" sz="2000" dirty="0" smtClean="0"/>
              <a:t>Inertial </a:t>
            </a:r>
            <a:r>
              <a:rPr lang="en-GB" sz="2000" dirty="0"/>
              <a:t>Upper Stage (IUS</a:t>
            </a:r>
            <a:r>
              <a:rPr lang="en-GB" sz="2000" dirty="0" smtClean="0"/>
              <a:t>)</a:t>
            </a:r>
            <a:r>
              <a:rPr lang="sk-SK" sz="2000" dirty="0" smtClean="0"/>
              <a:t>.</a:t>
            </a:r>
          </a:p>
        </p:txBody>
      </p:sp>
    </p:spTree>
    <p:extLst>
      <p:ext uri="{BB962C8B-B14F-4D97-AF65-F5344CB8AC3E}">
        <p14:creationId xmlns:p14="http://schemas.microsoft.com/office/powerpoint/2010/main" val="3927754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Röntgenové  vesmírne teleskopy</a:t>
            </a:r>
            <a:endParaRPr lang="sk-SK" noProof="0" dirty="0"/>
          </a:p>
        </p:txBody>
      </p:sp>
      <p:pic>
        <p:nvPicPr>
          <p:cNvPr id="2" name="Content Placeholder 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503" y="2060849"/>
            <a:ext cx="4502215" cy="327859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550459"/>
            <a:ext cx="3960440" cy="396044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1548895"/>
            <a:ext cx="3960440" cy="3960440"/>
          </a:xfrm>
          <a:prstGeom prst="rect">
            <a:avLst/>
          </a:prstGeom>
        </p:spPr>
      </p:pic>
      <p:sp>
        <p:nvSpPr>
          <p:cNvPr id="7" name="Content Placeholder 6"/>
          <p:cNvSpPr>
            <a:spLocks noGrp="1"/>
          </p:cNvSpPr>
          <p:nvPr>
            <p:ph sz="half" idx="13"/>
          </p:nvPr>
        </p:nvSpPr>
        <p:spPr/>
        <p:txBody>
          <a:bodyPr/>
          <a:lstStyle/>
          <a:p>
            <a:r>
              <a:rPr lang="sk-SK" noProof="0" dirty="0" err="1" smtClean="0"/>
              <a:t>Chandra</a:t>
            </a:r>
            <a:endParaRPr lang="sk-SK" noProof="0" dirty="0"/>
          </a:p>
        </p:txBody>
      </p:sp>
      <p:sp>
        <p:nvSpPr>
          <p:cNvPr id="11" name="TextBox 10"/>
          <p:cNvSpPr txBox="1"/>
          <p:nvPr/>
        </p:nvSpPr>
        <p:spPr>
          <a:xfrm>
            <a:off x="35496" y="5364505"/>
            <a:ext cx="3672408" cy="584775"/>
          </a:xfrm>
          <a:prstGeom prst="rect">
            <a:avLst/>
          </a:prstGeom>
          <a:noFill/>
        </p:spPr>
        <p:txBody>
          <a:bodyPr wrap="square" rtlCol="0">
            <a:spAutoFit/>
          </a:bodyPr>
          <a:lstStyle/>
          <a:p>
            <a:r>
              <a:rPr lang="sk-SK" sz="1600" dirty="0" err="1"/>
              <a:t>Kredit:NASA</a:t>
            </a:r>
            <a:r>
              <a:rPr lang="sk-SK" sz="1600" dirty="0"/>
              <a:t>/CXC/PSU/</a:t>
            </a:r>
            <a:r>
              <a:rPr lang="sk-SK" sz="1600" dirty="0" err="1"/>
              <a:t>S.Park</a:t>
            </a:r>
            <a:r>
              <a:rPr lang="sk-SK" sz="1600" dirty="0"/>
              <a:t> &amp; </a:t>
            </a:r>
            <a:r>
              <a:rPr lang="sk-SK" sz="1600" dirty="0" err="1" smtClean="0"/>
              <a:t>D.Burrows</a:t>
            </a:r>
            <a:r>
              <a:rPr lang="sk-SK" sz="1600" dirty="0" smtClean="0"/>
              <a:t> </a:t>
            </a:r>
            <a:br>
              <a:rPr lang="sk-SK" sz="1600" dirty="0" smtClean="0"/>
            </a:br>
            <a:r>
              <a:rPr lang="sk-SK" sz="1600" dirty="0" smtClean="0"/>
              <a:t>             NASA/</a:t>
            </a:r>
            <a:r>
              <a:rPr lang="sk-SK" sz="1600" dirty="0" err="1" smtClean="0"/>
              <a:t>STScI</a:t>
            </a:r>
            <a:r>
              <a:rPr lang="sk-SK" sz="1600" dirty="0" smtClean="0"/>
              <a:t>/</a:t>
            </a:r>
            <a:r>
              <a:rPr lang="sk-SK" sz="1600" dirty="0" err="1" smtClean="0"/>
              <a:t>CfA</a:t>
            </a:r>
            <a:r>
              <a:rPr lang="sk-SK" sz="1600" dirty="0" smtClean="0"/>
              <a:t>/</a:t>
            </a:r>
            <a:r>
              <a:rPr lang="sk-SK" sz="1600" dirty="0" err="1" smtClean="0"/>
              <a:t>P.Challis</a:t>
            </a:r>
            <a:endParaRPr lang="sk-SK" sz="1600" dirty="0" smtClean="0"/>
          </a:p>
        </p:txBody>
      </p:sp>
      <p:sp>
        <p:nvSpPr>
          <p:cNvPr id="12" name="TextBox 11"/>
          <p:cNvSpPr txBox="1"/>
          <p:nvPr/>
        </p:nvSpPr>
        <p:spPr>
          <a:xfrm>
            <a:off x="107504" y="1196753"/>
            <a:ext cx="4464496" cy="830997"/>
          </a:xfrm>
          <a:prstGeom prst="rect">
            <a:avLst/>
          </a:prstGeom>
          <a:noFill/>
        </p:spPr>
        <p:txBody>
          <a:bodyPr wrap="square" rtlCol="0">
            <a:spAutoFit/>
          </a:bodyPr>
          <a:lstStyle/>
          <a:p>
            <a:r>
              <a:rPr lang="sk-SK" sz="1600" dirty="0" smtClean="0"/>
              <a:t>Pozorovanie nárastu intenzity emisie röntgenového žiarenia „obruče“ okolo pozostatku </a:t>
            </a:r>
            <a:r>
              <a:rPr lang="sk-SK" sz="1600" dirty="0" err="1" smtClean="0"/>
              <a:t>supernovy</a:t>
            </a:r>
            <a:r>
              <a:rPr lang="sk-SK" sz="1600" dirty="0" smtClean="0"/>
              <a:t> SN1987A medzi rokmi 2000 až 2005</a:t>
            </a:r>
            <a:endParaRPr lang="en-GB" sz="1600" dirty="0"/>
          </a:p>
        </p:txBody>
      </p:sp>
      <p:sp>
        <p:nvSpPr>
          <p:cNvPr id="13" name="TextBox 12"/>
          <p:cNvSpPr txBox="1"/>
          <p:nvPr/>
        </p:nvSpPr>
        <p:spPr>
          <a:xfrm>
            <a:off x="3347864" y="5622339"/>
            <a:ext cx="5868144" cy="830997"/>
          </a:xfrm>
          <a:prstGeom prst="rect">
            <a:avLst/>
          </a:prstGeom>
          <a:noFill/>
        </p:spPr>
        <p:txBody>
          <a:bodyPr wrap="square" rtlCol="0">
            <a:spAutoFit/>
          </a:bodyPr>
          <a:lstStyle/>
          <a:p>
            <a:r>
              <a:rPr lang="sk-SK" sz="1600" dirty="0" smtClean="0"/>
              <a:t>Pozostatok </a:t>
            </a:r>
            <a:r>
              <a:rPr lang="sk-SK" sz="1600" dirty="0" err="1" smtClean="0"/>
              <a:t>supernovy</a:t>
            </a:r>
            <a:r>
              <a:rPr lang="sk-SK" sz="1600" dirty="0" smtClean="0"/>
              <a:t> </a:t>
            </a:r>
            <a:r>
              <a:rPr lang="en-GB" sz="1600" dirty="0" smtClean="0"/>
              <a:t>G11.2-0.3</a:t>
            </a:r>
            <a:r>
              <a:rPr lang="sk-SK" sz="1600" dirty="0" smtClean="0"/>
              <a:t> v optickej aj </a:t>
            </a:r>
            <a:r>
              <a:rPr lang="sk-SK" sz="1600" dirty="0" err="1" smtClean="0"/>
              <a:t>roentgenovej</a:t>
            </a:r>
            <a:r>
              <a:rPr lang="sk-SK" sz="1600" dirty="0" smtClean="0"/>
              <a:t> oblasti. Povodne bol tento pozostatok asociovaný s historickou </a:t>
            </a:r>
            <a:r>
              <a:rPr lang="sk-SK" sz="1600" dirty="0" err="1" smtClean="0"/>
              <a:t>supernovou</a:t>
            </a:r>
            <a:r>
              <a:rPr lang="sk-SK" sz="1600" dirty="0" smtClean="0"/>
              <a:t> pozorovanou v Číne v </a:t>
            </a:r>
            <a:r>
              <a:rPr lang="sk-SK" sz="1600" dirty="0"/>
              <a:t>386 </a:t>
            </a:r>
            <a:r>
              <a:rPr lang="sk-SK" sz="1600" dirty="0" smtClean="0"/>
              <a:t>roku, ale optické pozorovania to vyvracajú.</a:t>
            </a:r>
            <a:endParaRPr lang="en-GB" sz="1600" dirty="0"/>
          </a:p>
        </p:txBody>
      </p:sp>
      <p:sp>
        <p:nvSpPr>
          <p:cNvPr id="14" name="TextBox 13"/>
          <p:cNvSpPr txBox="1"/>
          <p:nvPr/>
        </p:nvSpPr>
        <p:spPr>
          <a:xfrm>
            <a:off x="4900510" y="6474822"/>
            <a:ext cx="4125938" cy="338554"/>
          </a:xfrm>
          <a:prstGeom prst="rect">
            <a:avLst/>
          </a:prstGeom>
          <a:noFill/>
        </p:spPr>
        <p:txBody>
          <a:bodyPr wrap="none" rtlCol="0">
            <a:spAutoFit/>
          </a:bodyPr>
          <a:lstStyle/>
          <a:p>
            <a:r>
              <a:rPr lang="sk-SK" sz="1600" dirty="0" smtClean="0"/>
              <a:t>Zdroj: </a:t>
            </a:r>
            <a:r>
              <a:rPr lang="en-GB" sz="1600" dirty="0"/>
              <a:t>NASA/CXC/NCSU/</a:t>
            </a:r>
            <a:r>
              <a:rPr lang="en-GB" sz="1600" dirty="0" err="1"/>
              <a:t>K.Borkowski</a:t>
            </a:r>
            <a:r>
              <a:rPr lang="en-GB" sz="1600" dirty="0"/>
              <a:t> et </a:t>
            </a:r>
            <a:r>
              <a:rPr lang="en-GB" sz="1600" dirty="0" smtClean="0"/>
              <a:t>al</a:t>
            </a:r>
            <a:r>
              <a:rPr lang="sk-SK" sz="1600" dirty="0" smtClean="0"/>
              <a:t> a </a:t>
            </a:r>
            <a:r>
              <a:rPr lang="en-GB" sz="1600" dirty="0" smtClean="0"/>
              <a:t>DSS</a:t>
            </a:r>
            <a:endParaRPr lang="en-GB" dirty="0"/>
          </a:p>
        </p:txBody>
      </p:sp>
    </p:spTree>
    <p:extLst>
      <p:ext uri="{BB962C8B-B14F-4D97-AF65-F5344CB8AC3E}">
        <p14:creationId xmlns:p14="http://schemas.microsoft.com/office/powerpoint/2010/main" val="30705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Röntgenové  vesmírne teleskopy</a:t>
            </a:r>
            <a:endParaRPr lang="sk-SK" noProof="0" dirty="0"/>
          </a:p>
        </p:txBody>
      </p:sp>
      <p:sp>
        <p:nvSpPr>
          <p:cNvPr id="7" name="Content Placeholder 6"/>
          <p:cNvSpPr>
            <a:spLocks noGrp="1"/>
          </p:cNvSpPr>
          <p:nvPr>
            <p:ph sz="half" idx="1"/>
          </p:nvPr>
        </p:nvSpPr>
        <p:spPr>
          <a:xfrm>
            <a:off x="107504" y="1196752"/>
            <a:ext cx="4316288" cy="4536504"/>
          </a:xfrm>
        </p:spPr>
        <p:txBody>
          <a:bodyPr>
            <a:normAutofit fontScale="77500" lnSpcReduction="20000"/>
          </a:bodyPr>
          <a:lstStyle/>
          <a:p>
            <a:pPr marL="12700" indent="0">
              <a:buNone/>
            </a:pPr>
            <a:r>
              <a:rPr lang="sk-SK" noProof="0" dirty="0" smtClean="0"/>
              <a:t>Hlavné prístroje</a:t>
            </a:r>
          </a:p>
          <a:p>
            <a:r>
              <a:rPr lang="sk-SK" noProof="0" dirty="0" err="1" smtClean="0"/>
              <a:t>European</a:t>
            </a:r>
            <a:r>
              <a:rPr lang="sk-SK" noProof="0" dirty="0" smtClean="0"/>
              <a:t> </a:t>
            </a:r>
            <a:r>
              <a:rPr lang="sk-SK" noProof="0" dirty="0" err="1" smtClean="0"/>
              <a:t>Photon</a:t>
            </a:r>
            <a:r>
              <a:rPr lang="sk-SK" noProof="0" dirty="0" smtClean="0"/>
              <a:t> </a:t>
            </a:r>
            <a:r>
              <a:rPr lang="sk-SK" noProof="0" dirty="0" err="1" smtClean="0"/>
              <a:t>Imaging</a:t>
            </a:r>
            <a:r>
              <a:rPr lang="sk-SK" noProof="0" dirty="0" smtClean="0"/>
              <a:t> </a:t>
            </a:r>
            <a:r>
              <a:rPr lang="sk-SK" noProof="0" dirty="0" err="1" smtClean="0"/>
              <a:t>Camera</a:t>
            </a:r>
            <a:r>
              <a:rPr lang="sk-SK" noProof="0" dirty="0" smtClean="0"/>
              <a:t> (EPIC)	</a:t>
            </a:r>
          </a:p>
          <a:p>
            <a:pPr lvl="1"/>
            <a:r>
              <a:rPr lang="sk-SK" noProof="0" dirty="0" smtClean="0"/>
              <a:t>zobrazovací aj </a:t>
            </a:r>
            <a:r>
              <a:rPr lang="sk-SK" noProof="0" dirty="0" err="1" smtClean="0"/>
              <a:t>spektroskopický</a:t>
            </a:r>
            <a:r>
              <a:rPr lang="sk-SK" noProof="0" dirty="0" smtClean="0"/>
              <a:t> systém osadený CCD detektormi citlivými na röntgenové žiarenie</a:t>
            </a:r>
          </a:p>
          <a:p>
            <a:r>
              <a:rPr lang="sk-SK" noProof="0" dirty="0" err="1" smtClean="0"/>
              <a:t>Reflection</a:t>
            </a:r>
            <a:r>
              <a:rPr lang="sk-SK" noProof="0" dirty="0" smtClean="0"/>
              <a:t> </a:t>
            </a:r>
            <a:r>
              <a:rPr lang="sk-SK" noProof="0" dirty="0" err="1" smtClean="0"/>
              <a:t>Grating</a:t>
            </a:r>
            <a:r>
              <a:rPr lang="sk-SK" noProof="0" dirty="0" smtClean="0"/>
              <a:t> </a:t>
            </a:r>
            <a:r>
              <a:rPr lang="sk-SK" noProof="0" dirty="0" err="1" smtClean="0"/>
              <a:t>Spectrometer</a:t>
            </a:r>
            <a:r>
              <a:rPr lang="sk-SK" noProof="0" dirty="0" smtClean="0"/>
              <a:t> (RGS)</a:t>
            </a:r>
          </a:p>
          <a:p>
            <a:pPr lvl="1"/>
            <a:r>
              <a:rPr lang="sk-SK" noProof="0" dirty="0" smtClean="0"/>
              <a:t>presnejší  </a:t>
            </a:r>
            <a:r>
              <a:rPr lang="sk-SK" noProof="0" dirty="0" err="1" smtClean="0"/>
              <a:t>spektroskopický</a:t>
            </a:r>
            <a:r>
              <a:rPr lang="sk-SK" noProof="0" dirty="0" smtClean="0"/>
              <a:t> systém na sledovanie prítomnosti charakteristických röntgenových čiar prvkov ako kyslík a železo</a:t>
            </a:r>
          </a:p>
          <a:p>
            <a:r>
              <a:rPr lang="sk-SK" noProof="0" dirty="0" smtClean="0"/>
              <a:t> </a:t>
            </a:r>
            <a:r>
              <a:rPr lang="sk-SK" noProof="0" dirty="0" err="1" smtClean="0"/>
              <a:t>Optical</a:t>
            </a:r>
            <a:r>
              <a:rPr lang="sk-SK" noProof="0" dirty="0" smtClean="0"/>
              <a:t> Monitor (OM)</a:t>
            </a:r>
          </a:p>
          <a:p>
            <a:pPr lvl="1"/>
            <a:r>
              <a:rPr lang="sk-SK" noProof="0" dirty="0" smtClean="0"/>
              <a:t>doplnkové pozorovanie rovnakého zorného poľa v optickej a ultrafialovej časti spektra </a:t>
            </a:r>
          </a:p>
          <a:p>
            <a:pPr lvl="1"/>
            <a:endParaRPr lang="sk-SK" noProof="0" dirty="0"/>
          </a:p>
        </p:txBody>
      </p:sp>
      <p:sp>
        <p:nvSpPr>
          <p:cNvPr id="2" name="Content Placeholder 1"/>
          <p:cNvSpPr>
            <a:spLocks noGrp="1"/>
          </p:cNvSpPr>
          <p:nvPr>
            <p:ph sz="half" idx="13"/>
          </p:nvPr>
        </p:nvSpPr>
        <p:spPr/>
        <p:txBody>
          <a:bodyPr/>
          <a:lstStyle/>
          <a:p>
            <a:r>
              <a:rPr lang="sk-SK" noProof="0" dirty="0" err="1" smtClean="0"/>
              <a:t>XMM-Newton</a:t>
            </a:r>
            <a:endParaRPr lang="sk-SK" noProof="0" dirty="0"/>
          </a:p>
        </p:txBody>
      </p:sp>
      <p:pic>
        <p:nvPicPr>
          <p:cNvPr id="9" name="Content Placeholder 8"/>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608504" y="1700808"/>
            <a:ext cx="4500000" cy="3121415"/>
          </a:xfrm>
        </p:spPr>
      </p:pic>
      <p:sp>
        <p:nvSpPr>
          <p:cNvPr id="10" name="TextBox 9"/>
          <p:cNvSpPr txBox="1"/>
          <p:nvPr/>
        </p:nvSpPr>
        <p:spPr>
          <a:xfrm>
            <a:off x="395536" y="4797152"/>
            <a:ext cx="8749638" cy="1938992"/>
          </a:xfrm>
          <a:prstGeom prst="rect">
            <a:avLst/>
          </a:prstGeom>
          <a:noFill/>
        </p:spPr>
        <p:txBody>
          <a:bodyPr wrap="square" rtlCol="0">
            <a:spAutoFit/>
          </a:bodyPr>
          <a:lstStyle/>
          <a:p>
            <a:r>
              <a:rPr lang="en-GB" sz="2000" dirty="0" smtClean="0"/>
              <a:t>                                                                                                                             </a:t>
            </a:r>
            <a:r>
              <a:rPr lang="sk-SK" sz="2000" dirty="0"/>
              <a:t>Obrázok: </a:t>
            </a:r>
            <a:r>
              <a:rPr lang="sk-SK" sz="2000" dirty="0" smtClean="0"/>
              <a:t>ESA</a:t>
            </a:r>
          </a:p>
          <a:p>
            <a:r>
              <a:rPr lang="en-GB" sz="2000" dirty="0" smtClean="0"/>
              <a:t> </a:t>
            </a:r>
          </a:p>
          <a:p>
            <a:r>
              <a:rPr lang="en-GB" sz="2000" dirty="0"/>
              <a:t> </a:t>
            </a:r>
            <a:r>
              <a:rPr lang="en-GB" sz="2000" dirty="0" smtClean="0"/>
              <a:t>                                                                    XMM-Newton </a:t>
            </a:r>
            <a:r>
              <a:rPr lang="sk-SK" sz="2000" dirty="0" smtClean="0"/>
              <a:t>(</a:t>
            </a:r>
            <a:r>
              <a:rPr lang="en-GB" sz="2000" dirty="0"/>
              <a:t> X-ray Multi-Mirror </a:t>
            </a:r>
            <a:r>
              <a:rPr lang="en-GB" sz="2000" dirty="0" smtClean="0"/>
              <a:t>Mission</a:t>
            </a:r>
            <a:r>
              <a:rPr lang="sk-SK" sz="2000" dirty="0" smtClean="0"/>
              <a:t>) </a:t>
            </a:r>
          </a:p>
          <a:p>
            <a:r>
              <a:rPr lang="en-GB" sz="2000" dirty="0" smtClean="0"/>
              <a:t>                                                                     je </a:t>
            </a:r>
            <a:r>
              <a:rPr lang="en-GB" sz="2000" dirty="0" err="1" smtClean="0"/>
              <a:t>röntgenov</a:t>
            </a:r>
            <a:r>
              <a:rPr lang="sk-SK" sz="2000" dirty="0" smtClean="0"/>
              <a:t>ý teleskop Európskej kozmickej </a:t>
            </a:r>
            <a:endParaRPr lang="en-GB" sz="2000" dirty="0"/>
          </a:p>
          <a:p>
            <a:r>
              <a:rPr lang="en-GB" sz="2000" dirty="0" smtClean="0"/>
              <a:t>                                 </a:t>
            </a:r>
            <a:r>
              <a:rPr lang="sk-SK" sz="2000" dirty="0" smtClean="0"/>
              <a:t>agentúry. Na silne eliptickú obežnú dráhu, </a:t>
            </a:r>
            <a:r>
              <a:rPr lang="en-GB" sz="2000" dirty="0" smtClean="0"/>
              <a:t> </a:t>
            </a:r>
            <a:r>
              <a:rPr lang="sk-SK" sz="2000" dirty="0" smtClean="0"/>
              <a:t>s perigeom 6 662 </a:t>
            </a:r>
            <a:r>
              <a:rPr lang="sk-SK" sz="2000" dirty="0"/>
              <a:t>km </a:t>
            </a:r>
            <a:endParaRPr lang="en-GB" sz="2000" dirty="0" smtClean="0"/>
          </a:p>
          <a:p>
            <a:r>
              <a:rPr lang="en-GB" sz="2000" dirty="0" smtClean="0"/>
              <a:t>                          </a:t>
            </a:r>
            <a:r>
              <a:rPr lang="sk-SK" sz="2000" dirty="0" smtClean="0"/>
              <a:t>a </a:t>
            </a:r>
            <a:r>
              <a:rPr lang="sk-SK" sz="2000" dirty="0"/>
              <a:t>apogeom </a:t>
            </a:r>
            <a:r>
              <a:rPr lang="sk-SK" sz="2000" dirty="0" smtClean="0"/>
              <a:t>až 112 877 km</a:t>
            </a:r>
            <a:r>
              <a:rPr lang="en-GB" sz="2000" dirty="0" smtClean="0"/>
              <a:t> </a:t>
            </a:r>
            <a:r>
              <a:rPr lang="sk-SK" sz="2000" dirty="0" smtClean="0"/>
              <a:t>ho vyniesla 10. XII. 1999 raketa </a:t>
            </a:r>
            <a:r>
              <a:rPr lang="sk-SK" sz="2000" dirty="0" err="1" smtClean="0"/>
              <a:t>Ariane</a:t>
            </a:r>
            <a:r>
              <a:rPr lang="sk-SK" sz="2000" dirty="0" smtClean="0"/>
              <a:t> 5G</a:t>
            </a:r>
            <a:r>
              <a:rPr lang="en-GB" sz="2000" dirty="0" smtClean="0"/>
              <a:t>.</a:t>
            </a:r>
            <a:r>
              <a:rPr lang="sk-SK" dirty="0" smtClean="0"/>
              <a:t>                                                           </a:t>
            </a:r>
            <a:endParaRPr lang="en-GB" dirty="0"/>
          </a:p>
        </p:txBody>
      </p:sp>
    </p:spTree>
    <p:extLst>
      <p:ext uri="{BB962C8B-B14F-4D97-AF65-F5344CB8AC3E}">
        <p14:creationId xmlns:p14="http://schemas.microsoft.com/office/powerpoint/2010/main" val="2904472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smtClean="0"/>
              <a:t>Röntgenové </a:t>
            </a:r>
            <a:r>
              <a:rPr lang="sk-SK" dirty="0"/>
              <a:t>vesmírne teleskopy</a:t>
            </a:r>
            <a:endParaRPr lang="sk-SK" noProof="0" dirty="0"/>
          </a:p>
        </p:txBody>
      </p:sp>
      <p:pic>
        <p:nvPicPr>
          <p:cNvPr id="2" name="Content Placeholder 1"/>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111572" y="1224233"/>
            <a:ext cx="4316412" cy="3284887"/>
          </a:xfrm>
        </p:spPr>
      </p:pic>
      <p:sp>
        <p:nvSpPr>
          <p:cNvPr id="7" name="Content Placeholder 6"/>
          <p:cNvSpPr>
            <a:spLocks noGrp="1"/>
          </p:cNvSpPr>
          <p:nvPr>
            <p:ph sz="half" idx="13"/>
          </p:nvPr>
        </p:nvSpPr>
        <p:spPr/>
        <p:txBody>
          <a:bodyPr>
            <a:normAutofit/>
          </a:bodyPr>
          <a:lstStyle/>
          <a:p>
            <a:r>
              <a:rPr lang="sk-SK" noProof="0" dirty="0" err="1" smtClean="0"/>
              <a:t>XMM-Newton</a:t>
            </a:r>
            <a:endParaRPr lang="sk-SK" noProof="0" dirty="0"/>
          </a:p>
        </p:txBody>
      </p:sp>
      <p:sp>
        <p:nvSpPr>
          <p:cNvPr id="8" name="TextBox 7"/>
          <p:cNvSpPr txBox="1"/>
          <p:nvPr/>
        </p:nvSpPr>
        <p:spPr>
          <a:xfrm>
            <a:off x="81628" y="4581128"/>
            <a:ext cx="4631127" cy="1708160"/>
          </a:xfrm>
          <a:prstGeom prst="rect">
            <a:avLst/>
          </a:prstGeom>
          <a:noFill/>
        </p:spPr>
        <p:txBody>
          <a:bodyPr wrap="square" rtlCol="0">
            <a:spAutoFit/>
          </a:bodyPr>
          <a:lstStyle/>
          <a:p>
            <a:pPr marL="200025" indent="-200025">
              <a:buFont typeface="Arial" panose="020B0604020202020204" pitchFamily="34" charset="0"/>
              <a:buChar char="•"/>
            </a:pPr>
            <a:r>
              <a:rPr lang="sk-SK" sz="1500" dirty="0" smtClean="0"/>
              <a:t>spektrum získané spriemerovaním sledovania 100 vzdialených aktívnych galaxií (po viacerých korekciách)</a:t>
            </a:r>
          </a:p>
          <a:p>
            <a:pPr marL="200025" indent="-200025">
              <a:buFont typeface="Arial" panose="020B0604020202020204" pitchFamily="34" charset="0"/>
              <a:buChar char="•"/>
            </a:pPr>
            <a:r>
              <a:rPr lang="sk-SK" sz="1500" dirty="0" smtClean="0"/>
              <a:t>na výslednom spektre je pozorovateľné výrazne relativistické rozšírenie charakteristickej čiary železa, pochádzajúce od pohybu zdrojovej hmoty v blízkosti centrálnych dier galaxií                </a:t>
            </a:r>
            <a:br>
              <a:rPr lang="sk-SK" sz="1500" dirty="0" smtClean="0"/>
            </a:br>
            <a:r>
              <a:rPr lang="sk-SK" sz="1500" dirty="0" smtClean="0"/>
              <a:t>                                                          </a:t>
            </a:r>
            <a:r>
              <a:rPr lang="sk-SK" sz="1400" dirty="0" smtClean="0"/>
              <a:t>Zdroj</a:t>
            </a:r>
            <a:r>
              <a:rPr lang="en-GB" sz="1400" dirty="0" smtClean="0"/>
              <a:t>:</a:t>
            </a:r>
            <a:r>
              <a:rPr lang="sk-SK" sz="1400" dirty="0" smtClean="0"/>
              <a:t> ESA/XMM/</a:t>
            </a:r>
            <a:r>
              <a:rPr lang="en-GB" sz="1400" dirty="0" smtClean="0"/>
              <a:t> </a:t>
            </a:r>
            <a:r>
              <a:rPr lang="en-GB" sz="1400" dirty="0"/>
              <a:t>MPE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81805" y="2771643"/>
            <a:ext cx="4536000" cy="3030380"/>
          </a:xfrm>
          <a:prstGeom prst="rect">
            <a:avLst/>
          </a:prstGeom>
        </p:spPr>
      </p:pic>
      <p:sp>
        <p:nvSpPr>
          <p:cNvPr id="10" name="TextBox 9"/>
          <p:cNvSpPr txBox="1"/>
          <p:nvPr/>
        </p:nvSpPr>
        <p:spPr>
          <a:xfrm>
            <a:off x="4499992" y="1484786"/>
            <a:ext cx="4638770" cy="1323439"/>
          </a:xfrm>
          <a:prstGeom prst="rect">
            <a:avLst/>
          </a:prstGeom>
          <a:noFill/>
        </p:spPr>
        <p:txBody>
          <a:bodyPr wrap="none" rtlCol="0">
            <a:spAutoFit/>
          </a:bodyPr>
          <a:lstStyle/>
          <a:p>
            <a:r>
              <a:rPr lang="sk-SK" sz="1600" dirty="0" smtClean="0"/>
              <a:t>Pozorovanie gravitačných šošoviek v systéme objektu </a:t>
            </a:r>
            <a:br>
              <a:rPr lang="sk-SK" sz="1600" dirty="0" smtClean="0"/>
            </a:br>
            <a:r>
              <a:rPr lang="en-GB" sz="1600" dirty="0" smtClean="0"/>
              <a:t>SDSS </a:t>
            </a:r>
            <a:r>
              <a:rPr lang="en-GB" sz="1600" dirty="0"/>
              <a:t>J1004+4112 (RBS 825</a:t>
            </a:r>
            <a:r>
              <a:rPr lang="en-GB" sz="1600" dirty="0" smtClean="0"/>
              <a:t>)</a:t>
            </a:r>
            <a:r>
              <a:rPr lang="sk-SK" sz="1600" dirty="0" smtClean="0"/>
              <a:t> v optickej </a:t>
            </a:r>
            <a:r>
              <a:rPr lang="sk-SK" sz="1600" smtClean="0"/>
              <a:t>aj </a:t>
            </a:r>
            <a:r>
              <a:rPr lang="sk-SK" sz="1600"/>
              <a:t>röntgenovej </a:t>
            </a:r>
            <a:endParaRPr lang="sk-SK" sz="1600" dirty="0" smtClean="0"/>
          </a:p>
          <a:p>
            <a:r>
              <a:rPr lang="sk-SK" sz="1600" dirty="0" smtClean="0"/>
              <a:t>oblasti spektra</a:t>
            </a:r>
            <a:endParaRPr lang="sk-SK" sz="1600" dirty="0"/>
          </a:p>
          <a:p>
            <a:pPr marL="285750" indent="-285750">
              <a:buFont typeface="Arial" panose="020B0604020202020204" pitchFamily="34" charset="0"/>
              <a:buChar char="•"/>
            </a:pPr>
            <a:r>
              <a:rPr lang="sk-SK" sz="1600" dirty="0" smtClean="0"/>
              <a:t>optické pozorovanie </a:t>
            </a:r>
            <a:r>
              <a:rPr lang="en-GB" sz="1600" dirty="0" smtClean="0"/>
              <a:t>Subaru tele</a:t>
            </a:r>
            <a:r>
              <a:rPr lang="sk-SK" sz="1600" dirty="0" smtClean="0"/>
              <a:t>k</a:t>
            </a:r>
            <a:r>
              <a:rPr lang="en-GB" sz="1600" dirty="0" smtClean="0"/>
              <a:t>op n</a:t>
            </a:r>
            <a:r>
              <a:rPr lang="sk-SK" sz="1600" dirty="0" smtClean="0"/>
              <a:t>a</a:t>
            </a:r>
            <a:r>
              <a:rPr lang="en-GB" sz="1600" dirty="0" smtClean="0"/>
              <a:t> </a:t>
            </a:r>
            <a:r>
              <a:rPr lang="en-GB" sz="1600" dirty="0"/>
              <a:t>Hawaii </a:t>
            </a:r>
            <a:r>
              <a:rPr lang="en-GB" sz="1600" dirty="0" smtClean="0"/>
              <a:t> </a:t>
            </a:r>
            <a:endParaRPr lang="sk-SK" sz="1600" dirty="0" smtClean="0"/>
          </a:p>
          <a:p>
            <a:pPr marL="285750" indent="-285750">
              <a:buFont typeface="Arial" panose="020B0604020202020204" pitchFamily="34" charset="0"/>
              <a:buChar char="•"/>
            </a:pPr>
            <a:r>
              <a:rPr lang="sk-SK" sz="1600"/>
              <a:t>röntgenové pozorovanie XMM-Newton</a:t>
            </a:r>
            <a:endParaRPr lang="sk-SK" sz="1600" dirty="0" smtClean="0"/>
          </a:p>
        </p:txBody>
      </p:sp>
      <p:sp>
        <p:nvSpPr>
          <p:cNvPr id="11" name="TextBox 10"/>
          <p:cNvSpPr txBox="1"/>
          <p:nvPr/>
        </p:nvSpPr>
        <p:spPr>
          <a:xfrm>
            <a:off x="6084168" y="5733258"/>
            <a:ext cx="3024336" cy="584775"/>
          </a:xfrm>
          <a:prstGeom prst="rect">
            <a:avLst/>
          </a:prstGeom>
          <a:noFill/>
        </p:spPr>
        <p:txBody>
          <a:bodyPr wrap="square" rtlCol="0">
            <a:spAutoFit/>
          </a:bodyPr>
          <a:lstStyle/>
          <a:p>
            <a:r>
              <a:rPr lang="sk-SK" sz="1600" dirty="0" smtClean="0"/>
              <a:t>Kompozícia:  SMOKA/NOAJ</a:t>
            </a:r>
          </a:p>
          <a:p>
            <a:r>
              <a:rPr lang="sk-SK" sz="1600" dirty="0"/>
              <a:t> </a:t>
            </a:r>
            <a:r>
              <a:rPr lang="sk-SK" sz="1600" dirty="0" smtClean="0"/>
              <a:t>                       ESA/XMM/</a:t>
            </a:r>
            <a:r>
              <a:rPr lang="en-GB" sz="1600" dirty="0" smtClean="0"/>
              <a:t> </a:t>
            </a:r>
            <a:r>
              <a:rPr lang="en-GB" sz="1600" dirty="0"/>
              <a:t>G. </a:t>
            </a:r>
            <a:r>
              <a:rPr lang="en-GB" sz="1600" dirty="0" smtClean="0"/>
              <a:t>Lamer</a:t>
            </a:r>
            <a:endParaRPr lang="en-GB" sz="1600" dirty="0"/>
          </a:p>
        </p:txBody>
      </p:sp>
    </p:spTree>
    <p:extLst>
      <p:ext uri="{BB962C8B-B14F-4D97-AF65-F5344CB8AC3E}">
        <p14:creationId xmlns:p14="http://schemas.microsoft.com/office/powerpoint/2010/main" val="1818424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1" r="284"/>
          <a:stretch/>
        </p:blipFill>
        <p:spPr>
          <a:xfrm>
            <a:off x="542073" y="3525059"/>
            <a:ext cx="8062375" cy="3216309"/>
          </a:xfrm>
          <a:prstGeom prst="rect">
            <a:avLst/>
          </a:prstGeom>
        </p:spPr>
      </p:pic>
      <p:sp>
        <p:nvSpPr>
          <p:cNvPr id="6" name="Title 5"/>
          <p:cNvSpPr>
            <a:spLocks noGrp="1"/>
          </p:cNvSpPr>
          <p:nvPr>
            <p:ph type="title"/>
          </p:nvPr>
        </p:nvSpPr>
        <p:spPr/>
        <p:txBody>
          <a:bodyPr>
            <a:normAutofit fontScale="90000"/>
          </a:bodyPr>
          <a:lstStyle/>
          <a:p>
            <a:r>
              <a:rPr lang="sk-SK" dirty="0"/>
              <a:t>Röntgenové </a:t>
            </a:r>
            <a:r>
              <a:rPr lang="sk-SK" dirty="0" smtClean="0"/>
              <a:t>vesmírne </a:t>
            </a:r>
            <a:r>
              <a:rPr lang="sk-SK" dirty="0"/>
              <a:t>teleskopy</a:t>
            </a:r>
            <a:endParaRPr lang="sk-SK" noProof="0" dirty="0"/>
          </a:p>
        </p:txBody>
      </p:sp>
      <p:sp>
        <p:nvSpPr>
          <p:cNvPr id="8" name="Content Placeholder 7"/>
          <p:cNvSpPr>
            <a:spLocks noGrp="1"/>
          </p:cNvSpPr>
          <p:nvPr>
            <p:ph sz="half" idx="13"/>
          </p:nvPr>
        </p:nvSpPr>
        <p:spPr/>
        <p:txBody>
          <a:bodyPr>
            <a:normAutofit fontScale="77500" lnSpcReduction="20000"/>
          </a:bodyPr>
          <a:lstStyle/>
          <a:p>
            <a:r>
              <a:rPr lang="sk-SK" dirty="0" err="1"/>
              <a:t>Neutron</a:t>
            </a:r>
            <a:r>
              <a:rPr lang="sk-SK" dirty="0"/>
              <a:t> </a:t>
            </a:r>
            <a:r>
              <a:rPr lang="sk-SK" dirty="0" err="1"/>
              <a:t>star</a:t>
            </a:r>
            <a:r>
              <a:rPr lang="sk-SK" dirty="0"/>
              <a:t> </a:t>
            </a:r>
            <a:r>
              <a:rPr lang="sk-SK" dirty="0" err="1"/>
              <a:t>Interior</a:t>
            </a:r>
            <a:r>
              <a:rPr lang="sk-SK" dirty="0"/>
              <a:t> </a:t>
            </a:r>
            <a:r>
              <a:rPr lang="sk-SK" dirty="0" err="1"/>
              <a:t>Composition</a:t>
            </a:r>
            <a:r>
              <a:rPr lang="sk-SK" dirty="0"/>
              <a:t> Explorer</a:t>
            </a:r>
          </a:p>
          <a:p>
            <a:r>
              <a:rPr lang="sk-SK" dirty="0" smtClean="0"/>
              <a:t>(</a:t>
            </a:r>
            <a:r>
              <a:rPr lang="sk-SK" dirty="0" err="1" smtClean="0"/>
              <a:t>NICER</a:t>
            </a:r>
            <a:r>
              <a:rPr lang="sk-SK" dirty="0" smtClean="0"/>
              <a:t>)</a:t>
            </a:r>
            <a:endParaRPr lang="sk-SK" noProof="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700808"/>
            <a:ext cx="2932585" cy="2200143"/>
          </a:xfrm>
          <a:prstGeom prst="rect">
            <a:avLst/>
          </a:prstGeom>
        </p:spPr>
      </p:pic>
      <p:sp>
        <p:nvSpPr>
          <p:cNvPr id="4" name="Content Placeholder 3"/>
          <p:cNvSpPr>
            <a:spLocks noGrp="1"/>
          </p:cNvSpPr>
          <p:nvPr>
            <p:ph sz="half" idx="14"/>
          </p:nvPr>
        </p:nvSpPr>
        <p:spPr>
          <a:xfrm>
            <a:off x="179512" y="1245718"/>
            <a:ext cx="4320480" cy="1895250"/>
          </a:xfrm>
        </p:spPr>
        <p:txBody>
          <a:bodyPr>
            <a:normAutofit fontScale="62500" lnSpcReduction="20000"/>
          </a:bodyPr>
          <a:lstStyle/>
          <a:p>
            <a:r>
              <a:rPr lang="sk-SK" dirty="0" smtClean="0"/>
              <a:t>dopravený na obežnú dráhu 3 júna</a:t>
            </a:r>
            <a:r>
              <a:rPr lang="en-US" dirty="0" smtClean="0"/>
              <a:t> </a:t>
            </a:r>
            <a:r>
              <a:rPr lang="en-US" dirty="0"/>
              <a:t>2017 </a:t>
            </a:r>
            <a:r>
              <a:rPr lang="sk-SK" dirty="0" smtClean="0"/>
              <a:t>(</a:t>
            </a:r>
            <a:r>
              <a:rPr lang="sk-SK" dirty="0" err="1" smtClean="0"/>
              <a:t>Falcon</a:t>
            </a:r>
            <a:r>
              <a:rPr lang="sk-SK" dirty="0" smtClean="0"/>
              <a:t> 9) v rámci 11-tej zásobovacej misie ISS spoločnosťou </a:t>
            </a:r>
            <a:r>
              <a:rPr lang="sk-SK" dirty="0" err="1" smtClean="0"/>
              <a:t>Space-X</a:t>
            </a:r>
            <a:r>
              <a:rPr lang="sk-SK" dirty="0" smtClean="0"/>
              <a:t>  </a:t>
            </a:r>
            <a:br>
              <a:rPr lang="sk-SK" dirty="0" smtClean="0"/>
            </a:br>
            <a:r>
              <a:rPr lang="sk-SK" dirty="0" smtClean="0"/>
              <a:t>je inštalovaný na priečnom nosníku ISS</a:t>
            </a:r>
          </a:p>
          <a:p>
            <a:pPr lvl="1"/>
            <a:r>
              <a:rPr lang="sk-SK" dirty="0" smtClean="0"/>
              <a:t>zameraný hlavne štúdium dynamiky  neutrónových </a:t>
            </a:r>
            <a:r>
              <a:rPr lang="sk-SK" dirty="0"/>
              <a:t>hviezd</a:t>
            </a:r>
          </a:p>
          <a:p>
            <a:pPr lvl="1"/>
            <a:r>
              <a:rPr lang="sk-SK" dirty="0"/>
              <a:t>testovanie možnosti „navigácie“ </a:t>
            </a:r>
            <a:r>
              <a:rPr lang="sk-SK" dirty="0" smtClean="0"/>
              <a:t> vo vesmíre využitím </a:t>
            </a:r>
            <a:r>
              <a:rPr lang="sk-SK" dirty="0" err="1" smtClean="0"/>
              <a:t>pulsarov</a:t>
            </a:r>
            <a:endParaRPr lang="sk-SK" dirty="0" smtClean="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91" y="3205311"/>
            <a:ext cx="5201153" cy="3464049"/>
          </a:xfrm>
          <a:prstGeom prst="rect">
            <a:avLst/>
          </a:prstGeom>
        </p:spPr>
      </p:pic>
    </p:spTree>
    <p:extLst>
      <p:ext uri="{BB962C8B-B14F-4D97-AF65-F5344CB8AC3E}">
        <p14:creationId xmlns:p14="http://schemas.microsoft.com/office/powerpoint/2010/main" val="903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sk-SK" dirty="0"/>
              <a:t>Röntgenové vesmírne teleskopy</a:t>
            </a:r>
            <a:endParaRPr lang="sk-SK" noProof="0" dirty="0"/>
          </a:p>
        </p:txBody>
      </p:sp>
      <p:sp>
        <p:nvSpPr>
          <p:cNvPr id="7" name="Content Placeholder 6"/>
          <p:cNvSpPr>
            <a:spLocks noGrp="1"/>
          </p:cNvSpPr>
          <p:nvPr>
            <p:ph sz="half" idx="1"/>
          </p:nvPr>
        </p:nvSpPr>
        <p:spPr>
          <a:xfrm>
            <a:off x="35496" y="1268760"/>
            <a:ext cx="4316288" cy="2016224"/>
          </a:xfrm>
        </p:spPr>
        <p:txBody>
          <a:bodyPr>
            <a:normAutofit fontScale="70000" lnSpcReduction="20000"/>
          </a:bodyPr>
          <a:lstStyle/>
          <a:p>
            <a:r>
              <a:rPr lang="en-GB" dirty="0" smtClean="0"/>
              <a:t>X-ray </a:t>
            </a:r>
            <a:r>
              <a:rPr lang="en-GB" dirty="0"/>
              <a:t>Timing Instrument </a:t>
            </a:r>
            <a:r>
              <a:rPr lang="sk-SK" dirty="0" smtClean="0"/>
              <a:t>je prístroj:</a:t>
            </a:r>
          </a:p>
          <a:p>
            <a:pPr lvl="1"/>
            <a:r>
              <a:rPr lang="sk-SK" dirty="0" smtClean="0"/>
              <a:t>vybavený 56 röntgenovými zrkadlami </a:t>
            </a:r>
            <a:br>
              <a:rPr lang="sk-SK" dirty="0" smtClean="0"/>
            </a:br>
            <a:r>
              <a:rPr lang="sk-SK" dirty="0" smtClean="0"/>
              <a:t>(každé á </a:t>
            </a:r>
            <a:r>
              <a:rPr lang="en-GB" dirty="0"/>
              <a:t>30 </a:t>
            </a:r>
            <a:r>
              <a:rPr lang="en-GB" dirty="0" smtClean="0"/>
              <a:t>arcmin</a:t>
            </a:r>
            <a:r>
              <a:rPr lang="en-GB" baseline="30000" dirty="0" smtClean="0"/>
              <a:t>2</a:t>
            </a:r>
            <a:r>
              <a:rPr lang="sk-SK" dirty="0"/>
              <a:t> )</a:t>
            </a:r>
            <a:endParaRPr lang="sk-SK" dirty="0" smtClean="0"/>
          </a:p>
          <a:p>
            <a:pPr lvl="1"/>
            <a:r>
              <a:rPr lang="sk-SK" dirty="0" smtClean="0"/>
              <a:t>dvojicou kremíkových </a:t>
            </a:r>
            <a:r>
              <a:rPr lang="en-GB" dirty="0" smtClean="0"/>
              <a:t>drift</a:t>
            </a:r>
            <a:r>
              <a:rPr lang="sk-SK" dirty="0" err="1" smtClean="0"/>
              <a:t>ových</a:t>
            </a:r>
            <a:r>
              <a:rPr lang="en-GB" dirty="0" smtClean="0"/>
              <a:t> </a:t>
            </a:r>
            <a:r>
              <a:rPr lang="en-GB" dirty="0" err="1" smtClean="0"/>
              <a:t>dete</a:t>
            </a:r>
            <a:r>
              <a:rPr lang="sk-SK" dirty="0" smtClean="0"/>
              <a:t>k</a:t>
            </a:r>
            <a:r>
              <a:rPr lang="en-GB" dirty="0" smtClean="0"/>
              <a:t>tor</a:t>
            </a:r>
            <a:r>
              <a:rPr lang="sk-SK" dirty="0" err="1" smtClean="0"/>
              <a:t>ov</a:t>
            </a:r>
            <a:endParaRPr lang="sk-SK" dirty="0" smtClean="0"/>
          </a:p>
          <a:p>
            <a:pPr lvl="1"/>
            <a:r>
              <a:rPr lang="sk-SK" dirty="0" smtClean="0"/>
              <a:t>pozorujúci v pásme </a:t>
            </a:r>
            <a:r>
              <a:rPr lang="sk-SK" dirty="0"/>
              <a:t>mäkkého röntgenového </a:t>
            </a:r>
            <a:r>
              <a:rPr lang="sk-SK" dirty="0" smtClean="0"/>
              <a:t>žiarenia </a:t>
            </a:r>
            <a:r>
              <a:rPr lang="en-GB" dirty="0" smtClean="0"/>
              <a:t>(0.2-12 </a:t>
            </a:r>
            <a:r>
              <a:rPr lang="en-GB" dirty="0" err="1"/>
              <a:t>keV</a:t>
            </a:r>
            <a:r>
              <a:rPr lang="en-GB" dirty="0" smtClean="0"/>
              <a:t>)</a:t>
            </a:r>
            <a:endParaRPr lang="sk-SK" dirty="0" smtClean="0"/>
          </a:p>
          <a:p>
            <a:pPr lvl="1"/>
            <a:r>
              <a:rPr lang="sk-SK" dirty="0" smtClean="0"/>
              <a:t>a časovým rozlíšením </a:t>
            </a:r>
            <a:r>
              <a:rPr lang="en-GB" dirty="0" smtClean="0"/>
              <a:t>100 ns </a:t>
            </a:r>
            <a:r>
              <a:rPr lang="sk-SK" dirty="0" smtClean="0"/>
              <a:t>(</a:t>
            </a:r>
            <a:r>
              <a:rPr lang="en-GB" dirty="0" smtClean="0"/>
              <a:t>RMS</a:t>
            </a:r>
            <a:r>
              <a:rPr lang="sk-SK" dirty="0" smtClean="0"/>
              <a:t>)</a:t>
            </a:r>
            <a:endParaRPr lang="sk-SK" noProof="0" dirty="0"/>
          </a:p>
        </p:txBody>
      </p:sp>
      <p:sp>
        <p:nvSpPr>
          <p:cNvPr id="8" name="Content Placeholder 7"/>
          <p:cNvSpPr>
            <a:spLocks noGrp="1"/>
          </p:cNvSpPr>
          <p:nvPr>
            <p:ph sz="half" idx="13"/>
          </p:nvPr>
        </p:nvSpPr>
        <p:spPr/>
        <p:txBody>
          <a:bodyPr>
            <a:normAutofit/>
          </a:bodyPr>
          <a:lstStyle/>
          <a:p>
            <a:r>
              <a:rPr lang="sk-SK" smtClean="0"/>
              <a:t>NICER</a:t>
            </a:r>
            <a:endParaRPr lang="sk-SK" noProof="0" dirty="0"/>
          </a:p>
        </p:txBody>
      </p:sp>
      <p:pic>
        <p:nvPicPr>
          <p:cNvPr id="5" name="Content Placeholder 4"/>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35496" y="3333951"/>
            <a:ext cx="4316412" cy="3335409"/>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922004"/>
            <a:ext cx="4675348" cy="4675348"/>
          </a:xfrm>
          <a:prstGeom prst="rect">
            <a:avLst/>
          </a:prstGeom>
        </p:spPr>
      </p:pic>
    </p:spTree>
    <p:extLst>
      <p:ext uri="{BB962C8B-B14F-4D97-AF65-F5344CB8AC3E}">
        <p14:creationId xmlns:p14="http://schemas.microsoft.com/office/powerpoint/2010/main" val="3555716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Röntgenové vesmírne teleskopy</a:t>
            </a:r>
            <a:endParaRPr lang="sk-SK" noProof="0" dirty="0"/>
          </a:p>
        </p:txBody>
      </p:sp>
      <p:sp>
        <p:nvSpPr>
          <p:cNvPr id="7" name="Content Placeholder 6"/>
          <p:cNvSpPr>
            <a:spLocks noGrp="1"/>
          </p:cNvSpPr>
          <p:nvPr>
            <p:ph sz="half" idx="1"/>
          </p:nvPr>
        </p:nvSpPr>
        <p:spPr>
          <a:xfrm>
            <a:off x="179512" y="1124744"/>
            <a:ext cx="7488832" cy="5472608"/>
          </a:xfrm>
        </p:spPr>
        <p:txBody>
          <a:bodyPr>
            <a:normAutofit/>
          </a:bodyPr>
          <a:lstStyle/>
          <a:p>
            <a:r>
              <a:rPr lang="sk-SK" sz="2400" dirty="0" smtClean="0"/>
              <a:t>sonda </a:t>
            </a:r>
            <a:r>
              <a:rPr lang="sk-SK" sz="2400" dirty="0" err="1" smtClean="0"/>
              <a:t>Spektr-RG</a:t>
            </a:r>
            <a:r>
              <a:rPr lang="sk-SK" sz="2400" dirty="0" smtClean="0"/>
              <a:t> </a:t>
            </a:r>
            <a:br>
              <a:rPr lang="sk-SK" sz="2400" dirty="0" smtClean="0"/>
            </a:br>
            <a:r>
              <a:rPr lang="sk-SK" sz="2400" noProof="0" dirty="0" smtClean="0"/>
              <a:t>štart </a:t>
            </a:r>
            <a:r>
              <a:rPr lang="en-US" sz="2400" dirty="0"/>
              <a:t>13 </a:t>
            </a:r>
            <a:r>
              <a:rPr lang="sk-SK" sz="2400" dirty="0" smtClean="0"/>
              <a:t>júla</a:t>
            </a:r>
            <a:r>
              <a:rPr lang="en-US" sz="2400" dirty="0" smtClean="0"/>
              <a:t> 2019</a:t>
            </a:r>
            <a:r>
              <a:rPr lang="sk-SK" sz="2400" dirty="0"/>
              <a:t> </a:t>
            </a:r>
            <a:r>
              <a:rPr lang="sk-SK" sz="2400" dirty="0" smtClean="0"/>
              <a:t>do L2 bodu (</a:t>
            </a:r>
            <a:r>
              <a:rPr lang="sk-SK" sz="2400" dirty="0" err="1" smtClean="0"/>
              <a:t>Proton</a:t>
            </a:r>
            <a:r>
              <a:rPr lang="sk-SK" sz="2400" dirty="0" smtClean="0"/>
              <a:t>)</a:t>
            </a:r>
            <a:endParaRPr lang="sk-SK" sz="2400" noProof="0" dirty="0"/>
          </a:p>
        </p:txBody>
      </p:sp>
      <p:sp>
        <p:nvSpPr>
          <p:cNvPr id="4" name="Content Placeholder 3"/>
          <p:cNvSpPr>
            <a:spLocks noGrp="1"/>
          </p:cNvSpPr>
          <p:nvPr>
            <p:ph sz="half" idx="13"/>
          </p:nvPr>
        </p:nvSpPr>
        <p:spPr/>
        <p:txBody>
          <a:bodyPr/>
          <a:lstStyle/>
          <a:p>
            <a:r>
              <a:rPr lang="sk-SK" dirty="0" err="1" smtClean="0"/>
              <a:t>eROSITA</a:t>
            </a:r>
            <a:endParaRPr lang="sk-SK" dirty="0"/>
          </a:p>
        </p:txBody>
      </p:sp>
      <p:pic>
        <p:nvPicPr>
          <p:cNvPr id="9" name="Content Placeholder 8"/>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179513" y="2060848"/>
            <a:ext cx="8793624" cy="4466788"/>
          </a:xfrm>
        </p:spPr>
      </p:pic>
      <p:sp>
        <p:nvSpPr>
          <p:cNvPr id="12" name="Rectangle 11"/>
          <p:cNvSpPr/>
          <p:nvPr/>
        </p:nvSpPr>
        <p:spPr>
          <a:xfrm>
            <a:off x="5580112" y="6500152"/>
            <a:ext cx="3415230" cy="369332"/>
          </a:xfrm>
          <a:prstGeom prst="rect">
            <a:avLst/>
          </a:prstGeom>
        </p:spPr>
        <p:txBody>
          <a:bodyPr wrap="none">
            <a:spAutoFit/>
          </a:bodyPr>
          <a:lstStyle/>
          <a:p>
            <a:r>
              <a:rPr lang="en-US" dirty="0">
                <a:hlinkClick r:id="rId4"/>
              </a:rPr>
              <a:t>http://</a:t>
            </a:r>
            <a:r>
              <a:rPr lang="en-US" dirty="0" err="1">
                <a:hlinkClick r:id="rId4"/>
              </a:rPr>
              <a:t>www.mpe.mpg.de</a:t>
            </a:r>
            <a:r>
              <a:rPr lang="en-US" dirty="0">
                <a:hlinkClick r:id="rId4"/>
              </a:rPr>
              <a:t>/</a:t>
            </a:r>
            <a:r>
              <a:rPr lang="en-US" dirty="0" err="1">
                <a:hlinkClick r:id="rId4"/>
              </a:rPr>
              <a:t>eROSITA</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86"/>
            <a:ext cx="9144000" cy="6858000"/>
          </a:xfrm>
          <a:prstGeom prst="rect">
            <a:avLst/>
          </a:prstGeom>
        </p:spPr>
      </p:pic>
    </p:spTree>
    <p:extLst>
      <p:ext uri="{BB962C8B-B14F-4D97-AF65-F5344CB8AC3E}">
        <p14:creationId xmlns:p14="http://schemas.microsoft.com/office/powerpoint/2010/main" val="321327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Röntgenové vesmírne teleskopy</a:t>
            </a:r>
            <a:endParaRPr lang="sk-SK" noProof="0" dirty="0"/>
          </a:p>
        </p:txBody>
      </p:sp>
      <p:sp>
        <p:nvSpPr>
          <p:cNvPr id="7" name="Content Placeholder 6"/>
          <p:cNvSpPr>
            <a:spLocks noGrp="1"/>
          </p:cNvSpPr>
          <p:nvPr>
            <p:ph sz="half" idx="13"/>
          </p:nvPr>
        </p:nvSpPr>
        <p:spPr/>
        <p:txBody>
          <a:bodyPr>
            <a:normAutofit/>
          </a:bodyPr>
          <a:lstStyle/>
          <a:p>
            <a:r>
              <a:rPr lang="sk-SK"/>
              <a:t>ASTRO-H (Hitomi)</a:t>
            </a:r>
            <a:endParaRPr lang="sk-SK" noProof="0" dirty="0"/>
          </a:p>
        </p:txBody>
      </p:sp>
      <p:sp>
        <p:nvSpPr>
          <p:cNvPr id="8" name="TextBox 7"/>
          <p:cNvSpPr txBox="1"/>
          <p:nvPr/>
        </p:nvSpPr>
        <p:spPr>
          <a:xfrm>
            <a:off x="192138" y="6165304"/>
            <a:ext cx="8951862" cy="646331"/>
          </a:xfrm>
          <a:prstGeom prst="rect">
            <a:avLst/>
          </a:prstGeom>
          <a:noFill/>
        </p:spPr>
        <p:txBody>
          <a:bodyPr wrap="square" rtlCol="0">
            <a:spAutoFit/>
          </a:bodyPr>
          <a:lstStyle/>
          <a:p>
            <a:r>
              <a:rPr lang="sk-SK" dirty="0" smtClean="0"/>
              <a:t>Mäkké </a:t>
            </a:r>
            <a:r>
              <a:rPr lang="sk-SK" dirty="0"/>
              <a:t>röntgenové </a:t>
            </a:r>
            <a:r>
              <a:rPr lang="sk-SK" dirty="0" smtClean="0"/>
              <a:t>žiarenie pozorované prístrojom </a:t>
            </a:r>
            <a:r>
              <a:rPr lang="en-GB" dirty="0" err="1" smtClean="0"/>
              <a:t>SXS</a:t>
            </a:r>
            <a:r>
              <a:rPr lang="en-GB" dirty="0" smtClean="0"/>
              <a:t> </a:t>
            </a:r>
            <a:r>
              <a:rPr lang="en-GB" dirty="0"/>
              <a:t>(Soft X-ray Spectrometer</a:t>
            </a:r>
            <a:r>
              <a:rPr lang="en-GB" dirty="0" smtClean="0"/>
              <a:t>)</a:t>
            </a:r>
            <a:r>
              <a:rPr lang="sk-SK" dirty="0"/>
              <a:t> </a:t>
            </a:r>
            <a:r>
              <a:rPr lang="sk-SK" dirty="0" smtClean="0"/>
              <a:t/>
            </a:r>
            <a:br>
              <a:rPr lang="sk-SK" dirty="0" smtClean="0"/>
            </a:br>
            <a:r>
              <a:rPr lang="sk-SK" dirty="0" smtClean="0"/>
              <a:t>prichádzajúce z kopy galaxií v súhvezdí </a:t>
            </a:r>
            <a:r>
              <a:rPr lang="sk-SK" dirty="0" err="1" smtClean="0"/>
              <a:t>Persea</a:t>
            </a:r>
            <a:r>
              <a:rPr lang="sk-SK" dirty="0" smtClean="0"/>
              <a:t>                                                     </a:t>
            </a:r>
            <a:r>
              <a:rPr lang="sk-SK" sz="1600" dirty="0" smtClean="0"/>
              <a:t>Zdroj</a:t>
            </a:r>
            <a:r>
              <a:rPr lang="en-GB" sz="1600" dirty="0" smtClean="0"/>
              <a:t>:</a:t>
            </a:r>
            <a:r>
              <a:rPr lang="sk-SK" sz="1600" dirty="0" smtClean="0"/>
              <a:t> NASA/</a:t>
            </a:r>
            <a:r>
              <a:rPr lang="sk-SK" sz="1600" dirty="0" err="1" smtClean="0"/>
              <a:t>GSFC</a:t>
            </a:r>
            <a:endParaRPr lang="en-GB" sz="1600" dirty="0"/>
          </a:p>
        </p:txBody>
      </p:sp>
      <p:sp>
        <p:nvSpPr>
          <p:cNvPr id="10" name="TextBox 9"/>
          <p:cNvSpPr txBox="1"/>
          <p:nvPr/>
        </p:nvSpPr>
        <p:spPr>
          <a:xfrm>
            <a:off x="179512" y="1094301"/>
            <a:ext cx="3786934" cy="400110"/>
          </a:xfrm>
          <a:prstGeom prst="rect">
            <a:avLst/>
          </a:prstGeom>
          <a:noFill/>
        </p:spPr>
        <p:txBody>
          <a:bodyPr wrap="none" rtlCol="0">
            <a:spAutoFit/>
          </a:bodyPr>
          <a:lstStyle/>
          <a:p>
            <a:r>
              <a:rPr lang="sk-SK" sz="2000" dirty="0" smtClean="0"/>
              <a:t>- alebo nie každý deň je sviatok .....</a:t>
            </a:r>
          </a:p>
        </p:txBody>
      </p:sp>
      <p:pic>
        <p:nvPicPr>
          <p:cNvPr id="3" name="Content Placeholder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3826" b="1980"/>
          <a:stretch/>
        </p:blipFill>
        <p:spPr>
          <a:xfrm>
            <a:off x="223810" y="1512494"/>
            <a:ext cx="8756756" cy="4608000"/>
          </a:xfrm>
        </p:spPr>
      </p:pic>
    </p:spTree>
    <p:extLst>
      <p:ext uri="{BB962C8B-B14F-4D97-AF65-F5344CB8AC3E}">
        <p14:creationId xmlns:p14="http://schemas.microsoft.com/office/powerpoint/2010/main" val="1645356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smtClean="0"/>
              <a:t>Röntgenové vesmírne teleskopy</a:t>
            </a:r>
            <a:endParaRPr lang="sk-SK" noProof="0" dirty="0"/>
          </a:p>
        </p:txBody>
      </p:sp>
      <p:sp>
        <p:nvSpPr>
          <p:cNvPr id="7" name="Content Placeholder 6"/>
          <p:cNvSpPr>
            <a:spLocks noGrp="1"/>
          </p:cNvSpPr>
          <p:nvPr>
            <p:ph sz="half" idx="1"/>
          </p:nvPr>
        </p:nvSpPr>
        <p:spPr>
          <a:xfrm>
            <a:off x="55518" y="1163382"/>
            <a:ext cx="4488498" cy="5760640"/>
          </a:xfrm>
        </p:spPr>
        <p:txBody>
          <a:bodyPr>
            <a:normAutofit fontScale="47500" lnSpcReduction="20000"/>
          </a:bodyPr>
          <a:lstStyle/>
          <a:p>
            <a:pPr marL="177800" indent="-176213"/>
            <a:r>
              <a:rPr lang="sk-SK" dirty="0" smtClean="0"/>
              <a:t>kozmická sonda ATHENA bude vybavená veľkým röntgenovým teleskopom s </a:t>
            </a:r>
            <a:r>
              <a:rPr lang="sk-SK" dirty="0" err="1" smtClean="0"/>
              <a:t>apertúrou</a:t>
            </a:r>
            <a:r>
              <a:rPr lang="sk-SK" dirty="0" smtClean="0"/>
              <a:t> 3m a ohniskovou vzdialenosťou 12 m </a:t>
            </a:r>
          </a:p>
          <a:p>
            <a:pPr marL="361950" lvl="1" indent="-182563"/>
            <a:r>
              <a:rPr lang="sk-SK" dirty="0" smtClean="0"/>
              <a:t>predpokladaný štart v 2031 roku, umiestnená má byť do okolia L2 bodu (klasická „halo“ orbita okolo L2)</a:t>
            </a:r>
          </a:p>
          <a:p>
            <a:pPr marL="177800" indent="-176213"/>
            <a:r>
              <a:rPr lang="sk-SK" dirty="0" smtClean="0"/>
              <a:t>veľkosť teleskopu vyžaduje nový dizajn (typ) zrkadiel, ktoré budú vytvorené z leptaných blokov </a:t>
            </a:r>
            <a:r>
              <a:rPr lang="sk-SK" dirty="0" err="1" smtClean="0"/>
              <a:t>monokryštálov</a:t>
            </a:r>
            <a:r>
              <a:rPr lang="sk-SK" dirty="0" smtClean="0"/>
              <a:t> kremíka (</a:t>
            </a:r>
            <a:r>
              <a:rPr lang="sk-SK" dirty="0" err="1" smtClean="0"/>
              <a:t>Silicon</a:t>
            </a:r>
            <a:r>
              <a:rPr lang="sk-SK" dirty="0" smtClean="0"/>
              <a:t> </a:t>
            </a:r>
            <a:r>
              <a:rPr lang="sk-SK" dirty="0" err="1" smtClean="0"/>
              <a:t>Pore</a:t>
            </a:r>
            <a:r>
              <a:rPr lang="sk-SK" dirty="0" smtClean="0"/>
              <a:t> </a:t>
            </a:r>
            <a:r>
              <a:rPr lang="sk-SK" dirty="0" err="1" smtClean="0"/>
              <a:t>Optics</a:t>
            </a:r>
            <a:r>
              <a:rPr lang="sk-SK" dirty="0" smtClean="0"/>
              <a:t>, SPO) </a:t>
            </a:r>
          </a:p>
          <a:p>
            <a:pPr marL="177800" indent="-176213"/>
            <a:endParaRPr lang="sk-SK" sz="800" dirty="0" smtClean="0"/>
          </a:p>
          <a:p>
            <a:pPr marL="177800" indent="-176213"/>
            <a:r>
              <a:rPr lang="sk-SK" b="1" dirty="0" smtClean="0"/>
              <a:t>hlavné ciele pozorovania</a:t>
            </a:r>
          </a:p>
          <a:p>
            <a:pPr marL="361950" lvl="1" indent="-182563"/>
            <a:r>
              <a:rPr lang="sk-SK" sz="2900" dirty="0" err="1" smtClean="0"/>
              <a:t>spektroskopické</a:t>
            </a:r>
            <a:r>
              <a:rPr lang="sk-SK" sz="2900" dirty="0" smtClean="0"/>
              <a:t> mapovanie oblasti horúcej plazmy</a:t>
            </a:r>
          </a:p>
          <a:p>
            <a:pPr marL="444500" lvl="2" indent="-90488"/>
            <a:r>
              <a:rPr lang="sk-SK" sz="2300" dirty="0" smtClean="0"/>
              <a:t>pozorovanie pohybu a turbulentných procesov v tomto horúcom plyne, jeho chemického zloženia a priestorového rozloženia</a:t>
            </a:r>
          </a:p>
          <a:p>
            <a:pPr marL="361950" lvl="1" indent="-182563"/>
            <a:r>
              <a:rPr lang="sk-SK" sz="2900" dirty="0" smtClean="0"/>
              <a:t>pozorovanie veľmi slabých </a:t>
            </a:r>
            <a:r>
              <a:rPr lang="sk-SK" sz="2900" dirty="0" err="1" smtClean="0"/>
              <a:t>spektroskopických</a:t>
            </a:r>
            <a:r>
              <a:rPr lang="sk-SK" sz="2900" dirty="0" smtClean="0"/>
              <a:t> čiar </a:t>
            </a:r>
          </a:p>
          <a:p>
            <a:pPr marL="444500" lvl="2" indent="-90488"/>
            <a:r>
              <a:rPr lang="sk-SK" sz="2300" dirty="0" smtClean="0"/>
              <a:t>pre registráciu „výplne“ </a:t>
            </a:r>
            <a:r>
              <a:rPr lang="sk-SK" sz="2300" dirty="0" err="1" smtClean="0"/>
              <a:t>medzigalaktického</a:t>
            </a:r>
            <a:r>
              <a:rPr lang="sk-SK" sz="2300" dirty="0" smtClean="0"/>
              <a:t> prostredia, zvlášť oblastí  </a:t>
            </a:r>
            <a:r>
              <a:rPr lang="sk-SK" sz="2300" dirty="0" err="1" smtClean="0"/>
              <a:t>medzigalacktických</a:t>
            </a:r>
            <a:r>
              <a:rPr lang="sk-SK" sz="2300" dirty="0" smtClean="0"/>
              <a:t> „vlákien“ </a:t>
            </a:r>
            <a:endParaRPr lang="sk-SK" sz="2300" dirty="0"/>
          </a:p>
          <a:p>
            <a:pPr marL="361950" lvl="1" indent="-182563"/>
            <a:r>
              <a:rPr lang="sk-SK" sz="2900" dirty="0" smtClean="0"/>
              <a:t>všeobecná fyzikálno-chemická charakterizácia horúceho a </a:t>
            </a:r>
            <a:r>
              <a:rPr lang="sk-SK" sz="2900" dirty="0" err="1" smtClean="0"/>
              <a:t>vysokoenergetického</a:t>
            </a:r>
            <a:r>
              <a:rPr lang="sk-SK" sz="2900" dirty="0" smtClean="0"/>
              <a:t> vesmíru</a:t>
            </a:r>
          </a:p>
          <a:p>
            <a:pPr marL="177800" lvl="1" indent="-176213">
              <a:buFont typeface="Arial" panose="020B0604020202020204" pitchFamily="34" charset="0"/>
              <a:buChar char="•"/>
            </a:pPr>
            <a:endParaRPr lang="sk-SK" sz="800" dirty="0"/>
          </a:p>
          <a:p>
            <a:pPr marL="177800" lvl="1" indent="-176213">
              <a:buFont typeface="Arial" panose="020B0604020202020204" pitchFamily="34" charset="0"/>
              <a:buChar char="•"/>
            </a:pPr>
            <a:r>
              <a:rPr lang="sk-SK" sz="2700" b="1" dirty="0"/>
              <a:t>prístrojové vybavenie</a:t>
            </a:r>
          </a:p>
          <a:p>
            <a:pPr marL="361950" lvl="1" indent="-182563"/>
            <a:r>
              <a:rPr lang="sk-SK" sz="2500" dirty="0"/>
              <a:t> </a:t>
            </a:r>
            <a:r>
              <a:rPr lang="sk-SK" sz="2900" dirty="0" err="1"/>
              <a:t>X-ray</a:t>
            </a:r>
            <a:r>
              <a:rPr lang="sk-SK" sz="2900" dirty="0"/>
              <a:t> </a:t>
            </a:r>
            <a:r>
              <a:rPr lang="sk-SK" sz="2900" dirty="0" err="1"/>
              <a:t>Integral</a:t>
            </a:r>
            <a:r>
              <a:rPr lang="sk-SK" sz="2900" dirty="0"/>
              <a:t> </a:t>
            </a:r>
            <a:r>
              <a:rPr lang="sk-SK" sz="2900" dirty="0" err="1"/>
              <a:t>Field</a:t>
            </a:r>
            <a:r>
              <a:rPr lang="sk-SK" sz="2900" dirty="0"/>
              <a:t> </a:t>
            </a:r>
            <a:r>
              <a:rPr lang="sk-SK" sz="2900" dirty="0" err="1"/>
              <a:t>Unit</a:t>
            </a:r>
            <a:r>
              <a:rPr lang="sk-SK" sz="2900" dirty="0"/>
              <a:t> (X-IFU</a:t>
            </a:r>
            <a:r>
              <a:rPr lang="sk-SK" sz="2900" dirty="0" smtClean="0"/>
              <a:t>)</a:t>
            </a:r>
          </a:p>
          <a:p>
            <a:pPr marL="444500" lvl="2" indent="-90488"/>
            <a:r>
              <a:rPr lang="sk-SK" sz="2300" dirty="0" smtClean="0"/>
              <a:t>poskytne vysoké priestorové aj energetické rozlíšenie</a:t>
            </a:r>
          </a:p>
          <a:p>
            <a:pPr marL="444500" lvl="2" indent="-90488"/>
            <a:r>
              <a:rPr lang="sk-SK" sz="2300" dirty="0" err="1" smtClean="0"/>
              <a:t>kryogenický</a:t>
            </a:r>
            <a:r>
              <a:rPr lang="sk-SK" sz="2300" dirty="0"/>
              <a:t> </a:t>
            </a:r>
            <a:r>
              <a:rPr lang="sk-SK" sz="2300" dirty="0" smtClean="0"/>
              <a:t>röntgenový spektrometer využívajúci 3840 </a:t>
            </a:r>
            <a:r>
              <a:rPr lang="sk-SK" sz="2300" dirty="0" err="1" smtClean="0"/>
              <a:t>pixelové</a:t>
            </a:r>
            <a:r>
              <a:rPr lang="sk-SK" sz="2300" dirty="0" smtClean="0"/>
              <a:t> pole  supravodivých prechodových senzorov  (</a:t>
            </a:r>
            <a:r>
              <a:rPr lang="sk-SK" sz="2300" dirty="0" err="1" smtClean="0"/>
              <a:t>Transition</a:t>
            </a:r>
            <a:r>
              <a:rPr lang="sk-SK" sz="2300" dirty="0" smtClean="0"/>
              <a:t> </a:t>
            </a:r>
            <a:r>
              <a:rPr lang="sk-SK" sz="2300" dirty="0" err="1"/>
              <a:t>Edge</a:t>
            </a:r>
            <a:r>
              <a:rPr lang="sk-SK" sz="2300" dirty="0"/>
              <a:t> </a:t>
            </a:r>
            <a:r>
              <a:rPr lang="sk-SK" sz="2300" dirty="0" err="1" smtClean="0"/>
              <a:t>Sensors</a:t>
            </a:r>
            <a:r>
              <a:rPr lang="sk-SK" sz="2300" dirty="0" smtClean="0"/>
              <a:t>, TES) </a:t>
            </a:r>
          </a:p>
          <a:p>
            <a:pPr marL="444500" lvl="2" indent="-90488"/>
            <a:r>
              <a:rPr lang="sk-SK" sz="2300" dirty="0" smtClean="0"/>
              <a:t>poskytujúcich 2,5 </a:t>
            </a:r>
            <a:r>
              <a:rPr lang="sk-SK" sz="2300" dirty="0" err="1"/>
              <a:t>eV</a:t>
            </a:r>
            <a:r>
              <a:rPr lang="sk-SK" sz="2300" dirty="0"/>
              <a:t> </a:t>
            </a:r>
            <a:r>
              <a:rPr lang="sk-SK" sz="2300" dirty="0" smtClean="0"/>
              <a:t>energetické a</a:t>
            </a:r>
            <a:r>
              <a:rPr lang="sk-SK" sz="2300" dirty="0"/>
              <a:t> 5’’ </a:t>
            </a:r>
            <a:r>
              <a:rPr lang="sk-SK" sz="2300" dirty="0" smtClean="0"/>
              <a:t>uhlové rozlíšenie s celkovým zorným poľom 5 uhlových minút, v rozsahu pozorovaných energií od 0,2 do 12 </a:t>
            </a:r>
            <a:r>
              <a:rPr lang="sk-SK" sz="2300" dirty="0" err="1" smtClean="0"/>
              <a:t>keV</a:t>
            </a:r>
            <a:endParaRPr lang="sk-SK" sz="2300" dirty="0" smtClean="0"/>
          </a:p>
          <a:p>
            <a:pPr marL="444500" lvl="2" indent="-90488"/>
            <a:r>
              <a:rPr lang="sk-SK" sz="2300" dirty="0" smtClean="0"/>
              <a:t>TES sú </a:t>
            </a:r>
            <a:r>
              <a:rPr lang="sk-SK" sz="2300" dirty="0" err="1" smtClean="0"/>
              <a:t>priprevádzke</a:t>
            </a:r>
            <a:r>
              <a:rPr lang="sk-SK" sz="2300" dirty="0" smtClean="0"/>
              <a:t> chladené na teplotu  </a:t>
            </a:r>
            <a:r>
              <a:rPr lang="sk-SK" sz="2300" dirty="0"/>
              <a:t>50mK, </a:t>
            </a:r>
          </a:p>
          <a:p>
            <a:pPr marL="361950" lvl="1" indent="-182563"/>
            <a:r>
              <a:rPr lang="sk-SK" sz="2900" dirty="0" err="1" smtClean="0"/>
              <a:t>Wide</a:t>
            </a:r>
            <a:r>
              <a:rPr lang="sk-SK" sz="2900" dirty="0" smtClean="0"/>
              <a:t> </a:t>
            </a:r>
            <a:r>
              <a:rPr lang="sk-SK" sz="2900" dirty="0" err="1"/>
              <a:t>Field</a:t>
            </a:r>
            <a:r>
              <a:rPr lang="sk-SK" sz="2900" dirty="0"/>
              <a:t> </a:t>
            </a:r>
            <a:r>
              <a:rPr lang="sk-SK" sz="2900" dirty="0" err="1"/>
              <a:t>Imager</a:t>
            </a:r>
            <a:r>
              <a:rPr lang="sk-SK" sz="2900" dirty="0"/>
              <a:t> (WFI</a:t>
            </a:r>
            <a:r>
              <a:rPr lang="sk-SK" sz="2900" dirty="0" smtClean="0"/>
              <a:t>)</a:t>
            </a:r>
          </a:p>
          <a:p>
            <a:pPr marL="444500" lvl="2" indent="-90488"/>
            <a:r>
              <a:rPr lang="sk-SK" sz="2300" dirty="0" smtClean="0"/>
              <a:t>kremíkový polovodičový detektor využívajúci DEPFET </a:t>
            </a:r>
            <a:r>
              <a:rPr lang="sk-SK" sz="2300" dirty="0" err="1" smtClean="0"/>
              <a:t>Active</a:t>
            </a:r>
            <a:r>
              <a:rPr lang="sk-SK" sz="2300" dirty="0" smtClean="0"/>
              <a:t> </a:t>
            </a:r>
            <a:r>
              <a:rPr lang="sk-SK" sz="2300" dirty="0"/>
              <a:t>Pixel </a:t>
            </a:r>
            <a:r>
              <a:rPr lang="sk-SK" sz="2300" dirty="0" err="1"/>
              <a:t>Sensor</a:t>
            </a:r>
            <a:r>
              <a:rPr lang="sk-SK" sz="2300" dirty="0"/>
              <a:t> </a:t>
            </a:r>
            <a:r>
              <a:rPr lang="sk-SK" sz="2300" dirty="0" smtClean="0"/>
              <a:t>technológiu</a:t>
            </a:r>
          </a:p>
          <a:p>
            <a:pPr marL="444500" lvl="2" indent="-90488"/>
            <a:r>
              <a:rPr lang="sk-SK" sz="2300" dirty="0" smtClean="0"/>
              <a:t>poskytne presnejšie zobrazovacie schopnosti v oblasti  0,2 až 15 </a:t>
            </a:r>
            <a:r>
              <a:rPr lang="sk-SK" sz="2300" dirty="0" err="1"/>
              <a:t>keV</a:t>
            </a:r>
            <a:r>
              <a:rPr lang="sk-SK" sz="2300" dirty="0"/>
              <a:t> </a:t>
            </a:r>
            <a:r>
              <a:rPr lang="sk-SK" sz="2300" dirty="0" smtClean="0"/>
              <a:t>energie </a:t>
            </a:r>
            <a:r>
              <a:rPr lang="sk-SK" sz="2300" dirty="0"/>
              <a:t>fotónov (512x512 </a:t>
            </a:r>
            <a:r>
              <a:rPr lang="sk-SK" sz="2300" dirty="0" err="1" smtClean="0"/>
              <a:t>pixelov</a:t>
            </a:r>
            <a:r>
              <a:rPr lang="sk-SK" sz="2300" dirty="0"/>
              <a:t> + </a:t>
            </a:r>
            <a:r>
              <a:rPr lang="sk-SK" sz="2300" dirty="0" smtClean="0"/>
              <a:t>tzv. „rýchlych“ 64 </a:t>
            </a:r>
            <a:r>
              <a:rPr lang="sk-SK" sz="2300" dirty="0"/>
              <a:t>x 64 </a:t>
            </a:r>
            <a:r>
              <a:rPr lang="sk-SK" sz="2300" dirty="0" err="1" smtClean="0"/>
              <a:t>pixelov</a:t>
            </a:r>
            <a:r>
              <a:rPr lang="sk-SK" sz="2300" dirty="0" smtClean="0"/>
              <a:t>)</a:t>
            </a:r>
            <a:endParaRPr lang="sk-SK" sz="2300" dirty="0"/>
          </a:p>
        </p:txBody>
      </p:sp>
      <p:sp>
        <p:nvSpPr>
          <p:cNvPr id="4" name="Content Placeholder 3"/>
          <p:cNvSpPr>
            <a:spLocks noGrp="1"/>
          </p:cNvSpPr>
          <p:nvPr>
            <p:ph sz="half" idx="13"/>
          </p:nvPr>
        </p:nvSpPr>
        <p:spPr/>
        <p:txBody>
          <a:bodyPr/>
          <a:lstStyle/>
          <a:p>
            <a:r>
              <a:rPr lang="sk-SK" smtClean="0"/>
              <a:t>ATHENA</a:t>
            </a:r>
            <a:endParaRPr lang="sk-SK" dirty="0"/>
          </a:p>
        </p:txBody>
      </p:sp>
      <p:pic>
        <p:nvPicPr>
          <p:cNvPr id="3" name="Content Placeholder 2" descr="Screen Clipping"/>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719638" y="3395972"/>
            <a:ext cx="4316412" cy="3345396"/>
          </a:xfrm>
        </p:spPr>
      </p:pic>
      <p:pic>
        <p:nvPicPr>
          <p:cNvPr id="2" name="Picture 1"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002" y="1479858"/>
            <a:ext cx="4547997" cy="1949142"/>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07" y="759778"/>
            <a:ext cx="4300177" cy="3677334"/>
          </a:xfrm>
          <a:prstGeom prst="rect">
            <a:avLst/>
          </a:prstGeom>
        </p:spPr>
      </p:pic>
    </p:spTree>
    <p:extLst>
      <p:ext uri="{BB962C8B-B14F-4D97-AF65-F5344CB8AC3E}">
        <p14:creationId xmlns:p14="http://schemas.microsoft.com/office/powerpoint/2010/main" val="37368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smtClean="0"/>
              <a:t>Vesmírne (kozmické) teleskopy</a:t>
            </a:r>
            <a:endParaRPr lang="en-US" dirty="0"/>
          </a:p>
        </p:txBody>
      </p:sp>
      <p:sp>
        <p:nvSpPr>
          <p:cNvPr id="9" name="Content Placeholder 8"/>
          <p:cNvSpPr>
            <a:spLocks noGrp="1"/>
          </p:cNvSpPr>
          <p:nvPr>
            <p:ph sz="half" idx="13"/>
          </p:nvPr>
        </p:nvSpPr>
        <p:spPr/>
        <p:txBody>
          <a:bodyPr/>
          <a:lstStyle/>
          <a:p>
            <a:r>
              <a:rPr lang="sk-SK" dirty="0" smtClean="0"/>
              <a:t>Hlavné dôvody ich existencie</a:t>
            </a:r>
            <a:endParaRPr lang="en-US" dirty="0"/>
          </a:p>
        </p:txBody>
      </p:sp>
      <p:pic>
        <p:nvPicPr>
          <p:cNvPr id="12"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14840" y="1528325"/>
            <a:ext cx="9097089" cy="3384000"/>
          </a:xfrm>
          <a:prstGeom prst="rect">
            <a:avLst/>
          </a:prstGeom>
        </p:spPr>
      </p:pic>
      <p:sp>
        <p:nvSpPr>
          <p:cNvPr id="13" name="TextBox 12"/>
          <p:cNvSpPr txBox="1"/>
          <p:nvPr/>
        </p:nvSpPr>
        <p:spPr>
          <a:xfrm>
            <a:off x="121456" y="4956291"/>
            <a:ext cx="8843032" cy="1862048"/>
          </a:xfrm>
          <a:prstGeom prst="rect">
            <a:avLst/>
          </a:prstGeom>
          <a:noFill/>
        </p:spPr>
        <p:txBody>
          <a:bodyPr wrap="square" rtlCol="0">
            <a:spAutoFit/>
          </a:bodyPr>
          <a:lstStyle/>
          <a:p>
            <a:r>
              <a:rPr lang="sk-SK" sz="2300" dirty="0" smtClean="0"/>
              <a:t>Priamo na povrch Zeme môže z vesmíru preniknúť len elektromagnetické</a:t>
            </a:r>
          </a:p>
          <a:p>
            <a:r>
              <a:rPr lang="sk-SK" sz="2300" dirty="0" smtClean="0"/>
              <a:t> vlnenie niektorých  vlnových dĺžok</a:t>
            </a:r>
          </a:p>
          <a:p>
            <a:pPr marL="361950" lvl="1" indent="-193675">
              <a:buFont typeface="Arial" panose="020B0604020202020204" pitchFamily="34" charset="0"/>
              <a:buChar char="•"/>
            </a:pPr>
            <a:r>
              <a:rPr lang="sk-SK" sz="2300" dirty="0" smtClean="0"/>
              <a:t>prakticky priehľadná je atmosféra v optickej oblasti a rádiovej oblasti </a:t>
            </a:r>
          </a:p>
          <a:p>
            <a:pPr marL="361950" lvl="1" indent="-193675">
              <a:buFont typeface="Arial" panose="020B0604020202020204" pitchFamily="34" charset="0"/>
              <a:buChar char="•"/>
            </a:pPr>
            <a:r>
              <a:rPr lang="sk-SK" sz="2300" dirty="0" smtClean="0"/>
              <a:t>čiastočne je priestupná atmosféra v infračervenej oblasti </a:t>
            </a:r>
            <a:br>
              <a:rPr lang="sk-SK" sz="2300" dirty="0" smtClean="0"/>
            </a:br>
            <a:r>
              <a:rPr lang="sk-SK" sz="2300" dirty="0" smtClean="0"/>
              <a:t>a mikrovlnnej oblasti</a:t>
            </a:r>
          </a:p>
        </p:txBody>
      </p:sp>
    </p:spTree>
    <p:extLst>
      <p:ext uri="{BB962C8B-B14F-4D97-AF65-F5344CB8AC3E}">
        <p14:creationId xmlns:p14="http://schemas.microsoft.com/office/powerpoint/2010/main" val="1360418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a:stretch/>
        </p:blipFill>
        <p:spPr>
          <a:xfrm>
            <a:off x="4283970" y="1484784"/>
            <a:ext cx="4872337" cy="3168000"/>
          </a:xfrm>
        </p:spPr>
      </p:pic>
      <p:sp>
        <p:nvSpPr>
          <p:cNvPr id="6" name="Title 5"/>
          <p:cNvSpPr>
            <a:spLocks noGrp="1"/>
          </p:cNvSpPr>
          <p:nvPr>
            <p:ph type="title"/>
          </p:nvPr>
        </p:nvSpPr>
        <p:spPr/>
        <p:txBody>
          <a:bodyPr>
            <a:normAutofit fontScale="90000"/>
          </a:bodyPr>
          <a:lstStyle/>
          <a:p>
            <a:r>
              <a:rPr lang="sk-SK" dirty="0" smtClean="0"/>
              <a:t>Pozor</a:t>
            </a:r>
            <a:r>
              <a:rPr lang="sk-SK" noProof="0" dirty="0" smtClean="0"/>
              <a:t>ovanie vesmíru </a:t>
            </a:r>
            <a:r>
              <a:rPr lang="en-US" noProof="0" dirty="0" smtClean="0"/>
              <a:t>v </a:t>
            </a:r>
            <a:r>
              <a:rPr lang="en-US" noProof="0" dirty="0" err="1" smtClean="0"/>
              <a:t>oblasti</a:t>
            </a:r>
            <a:r>
              <a:rPr lang="en-US" noProof="0" dirty="0" smtClean="0"/>
              <a:t> </a:t>
            </a:r>
            <a:r>
              <a:rPr lang="en-US" noProof="0" dirty="0" err="1" smtClean="0"/>
              <a:t>gama</a:t>
            </a:r>
            <a:r>
              <a:rPr lang="en-US" noProof="0" dirty="0" smtClean="0"/>
              <a:t> </a:t>
            </a:r>
            <a:r>
              <a:rPr lang="sk-SK" dirty="0" smtClean="0"/>
              <a:t>ž</a:t>
            </a:r>
            <a:r>
              <a:rPr lang="en-US" noProof="0" dirty="0" err="1" smtClean="0"/>
              <a:t>iarenia</a:t>
            </a:r>
            <a:endParaRPr lang="sk-SK" noProof="0" dirty="0"/>
          </a:p>
        </p:txBody>
      </p:sp>
      <p:sp>
        <p:nvSpPr>
          <p:cNvPr id="7" name="Content Placeholder 6"/>
          <p:cNvSpPr>
            <a:spLocks noGrp="1"/>
          </p:cNvSpPr>
          <p:nvPr>
            <p:ph sz="half" idx="1"/>
          </p:nvPr>
        </p:nvSpPr>
        <p:spPr>
          <a:xfrm>
            <a:off x="-36512" y="1268760"/>
            <a:ext cx="4773276" cy="5000490"/>
          </a:xfrm>
        </p:spPr>
        <p:txBody>
          <a:bodyPr>
            <a:normAutofit fontScale="70000" lnSpcReduction="20000"/>
          </a:bodyPr>
          <a:lstStyle/>
          <a:p>
            <a:r>
              <a:rPr lang="sk-SK" sz="3100" b="1" noProof="0" dirty="0" smtClean="0"/>
              <a:t>trieda družíc VELA (1967)</a:t>
            </a:r>
          </a:p>
          <a:p>
            <a:pPr lvl="1"/>
            <a:r>
              <a:rPr lang="sk-SK" sz="3100" noProof="0" dirty="0" smtClean="0"/>
              <a:t>veľmi vysoké obežné dráhy vo výške </a:t>
            </a:r>
            <a:r>
              <a:rPr lang="sk-SK" sz="3100" noProof="0" dirty="0" smtClean="0">
                <a:sym typeface="Mathematica1"/>
              </a:rPr>
              <a:t></a:t>
            </a:r>
            <a:r>
              <a:rPr lang="sk-SK" sz="3100" noProof="0" dirty="0" smtClean="0"/>
              <a:t>1/3 vzdialenosti  </a:t>
            </a:r>
            <a:br>
              <a:rPr lang="sk-SK" sz="3100" noProof="0" dirty="0" smtClean="0"/>
            </a:br>
            <a:r>
              <a:rPr lang="sk-SK" sz="3100" noProof="0" dirty="0" smtClean="0"/>
              <a:t>Zem- Mesiac</a:t>
            </a:r>
          </a:p>
          <a:p>
            <a:pPr lvl="1"/>
            <a:r>
              <a:rPr lang="sk-SK" sz="3200" dirty="0"/>
              <a:t>cca. 1 </a:t>
            </a:r>
            <a:r>
              <a:rPr lang="sk-SK" sz="3200" dirty="0" err="1"/>
              <a:t>GRB</a:t>
            </a:r>
            <a:r>
              <a:rPr lang="sk-SK" sz="3200" dirty="0"/>
              <a:t> za </a:t>
            </a:r>
            <a:r>
              <a:rPr lang="sk-SK" sz="3200" dirty="0" smtClean="0"/>
              <a:t>deň</a:t>
            </a:r>
            <a:endParaRPr lang="sk-SK" sz="3100" noProof="0" dirty="0" smtClean="0"/>
          </a:p>
          <a:p>
            <a:r>
              <a:rPr lang="sk-SK" sz="3100" b="1" noProof="0" dirty="0" err="1" smtClean="0"/>
              <a:t>Compton</a:t>
            </a:r>
            <a:r>
              <a:rPr lang="sk-SK" sz="3100" b="1" noProof="0" dirty="0" smtClean="0"/>
              <a:t> </a:t>
            </a:r>
            <a:r>
              <a:rPr lang="sk-SK" sz="3100" b="1" noProof="0" dirty="0" err="1" smtClean="0"/>
              <a:t>Gamma</a:t>
            </a:r>
            <a:r>
              <a:rPr lang="sk-SK" sz="3100" b="1" noProof="0" dirty="0" smtClean="0"/>
              <a:t> </a:t>
            </a:r>
            <a:r>
              <a:rPr lang="sk-SK" sz="3100" b="1" noProof="0" dirty="0" err="1" smtClean="0"/>
              <a:t>Ray</a:t>
            </a:r>
            <a:r>
              <a:rPr lang="sk-SK" sz="3100" b="1" noProof="0" dirty="0" smtClean="0"/>
              <a:t> </a:t>
            </a:r>
            <a:r>
              <a:rPr lang="sk-SK" sz="3100" b="1" noProof="0" dirty="0" err="1" smtClean="0"/>
              <a:t>Observatory</a:t>
            </a:r>
            <a:r>
              <a:rPr lang="sk-SK" sz="3100" b="1" noProof="0" dirty="0" smtClean="0"/>
              <a:t> (1991) </a:t>
            </a:r>
          </a:p>
          <a:p>
            <a:pPr lvl="1"/>
            <a:r>
              <a:rPr lang="sk-SK" sz="3100" noProof="0" dirty="0" err="1" smtClean="0"/>
              <a:t>Burst</a:t>
            </a:r>
            <a:r>
              <a:rPr lang="sk-SK" sz="3100" noProof="0" dirty="0" smtClean="0"/>
              <a:t> and </a:t>
            </a:r>
            <a:r>
              <a:rPr lang="sk-SK" sz="3100" noProof="0" dirty="0" err="1" smtClean="0"/>
              <a:t>Transient</a:t>
            </a:r>
            <a:r>
              <a:rPr lang="sk-SK" sz="3100" noProof="0" dirty="0" smtClean="0"/>
              <a:t> </a:t>
            </a:r>
            <a:r>
              <a:rPr lang="sk-SK" sz="3100" noProof="0" dirty="0" err="1" smtClean="0"/>
              <a:t>Source</a:t>
            </a:r>
            <a:r>
              <a:rPr lang="sk-SK" sz="3100" noProof="0" dirty="0" smtClean="0"/>
              <a:t> Explorer (BATSE)</a:t>
            </a:r>
          </a:p>
          <a:p>
            <a:pPr lvl="1"/>
            <a:r>
              <a:rPr lang="sk-SK" sz="3100" noProof="0" dirty="0" smtClean="0"/>
              <a:t>spolu s </a:t>
            </a:r>
            <a:r>
              <a:rPr lang="sk-SK" sz="3100" noProof="0" dirty="0" err="1" smtClean="0"/>
              <a:t>BeppoSAX</a:t>
            </a:r>
            <a:r>
              <a:rPr lang="sk-SK" sz="3100" noProof="0" dirty="0" smtClean="0"/>
              <a:t> (1996) družicou pozorovaný aj sprievodný optický efekt</a:t>
            </a:r>
          </a:p>
          <a:p>
            <a:r>
              <a:rPr lang="sk-SK" sz="3100" b="1" noProof="0" dirty="0" smtClean="0"/>
              <a:t>SWIFT (2004)</a:t>
            </a:r>
          </a:p>
          <a:p>
            <a:pPr lvl="1"/>
            <a:r>
              <a:rPr lang="sk-SK" sz="3100" noProof="0" dirty="0" err="1" smtClean="0"/>
              <a:t>Burst</a:t>
            </a:r>
            <a:r>
              <a:rPr lang="sk-SK" sz="3100" noProof="0" dirty="0" smtClean="0"/>
              <a:t> </a:t>
            </a:r>
            <a:r>
              <a:rPr lang="sk-SK" sz="3100" noProof="0" dirty="0" err="1" smtClean="0"/>
              <a:t>Alert</a:t>
            </a:r>
            <a:r>
              <a:rPr lang="sk-SK" sz="3100" noProof="0" dirty="0" smtClean="0"/>
              <a:t> </a:t>
            </a:r>
            <a:r>
              <a:rPr lang="sk-SK" sz="3100" noProof="0" dirty="0" err="1" smtClean="0"/>
              <a:t>Telescope</a:t>
            </a:r>
            <a:r>
              <a:rPr lang="sk-SK" sz="3100" noProof="0" dirty="0" smtClean="0"/>
              <a:t> (BAT)</a:t>
            </a:r>
          </a:p>
          <a:p>
            <a:r>
              <a:rPr lang="sk-SK" sz="3100" b="1" noProof="0" dirty="0" smtClean="0"/>
              <a:t>FERMI (2008)</a:t>
            </a:r>
          </a:p>
          <a:p>
            <a:pPr lvl="1"/>
            <a:r>
              <a:rPr lang="sk-SK" sz="3100" noProof="0" dirty="0" smtClean="0"/>
              <a:t>   </a:t>
            </a:r>
            <a:r>
              <a:rPr lang="sk-SK" sz="3100" noProof="0" dirty="0" err="1" smtClean="0"/>
              <a:t>Gamma-Ray</a:t>
            </a:r>
            <a:r>
              <a:rPr lang="sk-SK" sz="3100" noProof="0" dirty="0" smtClean="0"/>
              <a:t> </a:t>
            </a:r>
            <a:r>
              <a:rPr lang="sk-SK" sz="3100" noProof="0" dirty="0" err="1" smtClean="0"/>
              <a:t>Burst</a:t>
            </a:r>
            <a:r>
              <a:rPr lang="sk-SK" sz="3100" noProof="0" dirty="0" smtClean="0"/>
              <a:t> Monitor</a:t>
            </a:r>
          </a:p>
          <a:p>
            <a:pPr lvl="1"/>
            <a:endParaRPr lang="sk-SK" sz="1100" noProof="0" dirty="0"/>
          </a:p>
        </p:txBody>
      </p:sp>
      <p:sp>
        <p:nvSpPr>
          <p:cNvPr id="8" name="Content Placeholder 7"/>
          <p:cNvSpPr>
            <a:spLocks noGrp="1"/>
          </p:cNvSpPr>
          <p:nvPr>
            <p:ph sz="half" idx="13"/>
          </p:nvPr>
        </p:nvSpPr>
        <p:spPr/>
        <p:txBody>
          <a:bodyPr/>
          <a:lstStyle/>
          <a:p>
            <a:r>
              <a:rPr lang="sk-SK" noProof="0" dirty="0" smtClean="0"/>
              <a:t>Pozorovanie gama vzplanutí</a:t>
            </a:r>
            <a:r>
              <a:rPr lang="en-US" noProof="0" dirty="0" smtClean="0"/>
              <a:t> (</a:t>
            </a:r>
            <a:r>
              <a:rPr lang="en-US" noProof="0" dirty="0" err="1" smtClean="0"/>
              <a:t>GRB</a:t>
            </a:r>
            <a:r>
              <a:rPr lang="en-US" noProof="0" dirty="0" smtClean="0"/>
              <a:t>)</a:t>
            </a:r>
            <a:endParaRPr lang="sk-SK" noProof="0" dirty="0"/>
          </a:p>
        </p:txBody>
      </p:sp>
      <p:sp>
        <p:nvSpPr>
          <p:cNvPr id="14" name="TextBox 13"/>
          <p:cNvSpPr txBox="1"/>
          <p:nvPr/>
        </p:nvSpPr>
        <p:spPr>
          <a:xfrm>
            <a:off x="3929523" y="4730368"/>
            <a:ext cx="5250989" cy="1938992"/>
          </a:xfrm>
          <a:prstGeom prst="rect">
            <a:avLst/>
          </a:prstGeom>
          <a:noFill/>
        </p:spPr>
        <p:txBody>
          <a:bodyPr wrap="none" rtlCol="0">
            <a:spAutoFit/>
          </a:bodyPr>
          <a:lstStyle/>
          <a:p>
            <a:r>
              <a:rPr lang="sk-SK" sz="2400" b="1" dirty="0" err="1" smtClean="0"/>
              <a:t>Gam</a:t>
            </a:r>
            <a:r>
              <a:rPr lang="en-GB" sz="2400" b="1" dirty="0" smtClean="0"/>
              <a:t>m</a:t>
            </a:r>
            <a:r>
              <a:rPr lang="sk-SK" sz="2400" b="1" dirty="0" smtClean="0"/>
              <a:t>a </a:t>
            </a:r>
            <a:r>
              <a:rPr lang="sk-SK" sz="2400" b="1" dirty="0" err="1" smtClean="0"/>
              <a:t>Ray</a:t>
            </a:r>
            <a:r>
              <a:rPr lang="sk-SK" sz="2400" b="1" dirty="0" smtClean="0"/>
              <a:t> </a:t>
            </a:r>
            <a:r>
              <a:rPr lang="sk-SK" sz="2400" b="1" dirty="0" err="1" smtClean="0"/>
              <a:t>Bursts</a:t>
            </a:r>
            <a:r>
              <a:rPr lang="sk-SK" sz="2400" b="1" dirty="0" smtClean="0"/>
              <a:t> </a:t>
            </a:r>
            <a:r>
              <a:rPr lang="sk-SK" sz="2400" b="1" dirty="0"/>
              <a:t>(</a:t>
            </a:r>
            <a:r>
              <a:rPr lang="sk-SK" sz="2400" b="1" dirty="0" err="1" smtClean="0"/>
              <a:t>GRB</a:t>
            </a:r>
            <a:r>
              <a:rPr lang="sk-SK" sz="2400" b="1" dirty="0" smtClean="0"/>
              <a:t>) </a:t>
            </a:r>
            <a:endParaRPr lang="sk-SK" sz="2400" b="1" dirty="0"/>
          </a:p>
          <a:p>
            <a:pPr marL="342900" lvl="1" indent="-342900">
              <a:buFont typeface="Arial" panose="020B0604020202020204" pitchFamily="34" charset="0"/>
              <a:buChar char="•"/>
            </a:pPr>
            <a:r>
              <a:rPr lang="sk-SK" sz="2400" dirty="0"/>
              <a:t>blízke aj vzdialené (z = 0.0085 až 8.2)</a:t>
            </a:r>
          </a:p>
          <a:p>
            <a:pPr marL="342900" lvl="1" indent="-342900">
              <a:buFont typeface="Arial" panose="020B0604020202020204" pitchFamily="34" charset="0"/>
              <a:buChar char="•"/>
            </a:pPr>
            <a:r>
              <a:rPr lang="sk-SK" sz="2400" dirty="0"/>
              <a:t>krátke aj dlhšie (od </a:t>
            </a:r>
            <a:r>
              <a:rPr lang="sk-SK" sz="2400" dirty="0">
                <a:sym typeface="Mathematica1"/>
              </a:rPr>
              <a:t>10 </a:t>
            </a:r>
            <a:r>
              <a:rPr lang="sk-SK" sz="2400" dirty="0" err="1">
                <a:sym typeface="Mathematica1"/>
              </a:rPr>
              <a:t>ms</a:t>
            </a:r>
            <a:r>
              <a:rPr lang="sk-SK" sz="2400" dirty="0">
                <a:sym typeface="Mathematica1"/>
              </a:rPr>
              <a:t> až hodiny</a:t>
            </a:r>
            <a:r>
              <a:rPr lang="sk-SK" sz="2400" dirty="0"/>
              <a:t>)</a:t>
            </a:r>
          </a:p>
          <a:p>
            <a:pPr marL="342900" lvl="1" indent="-342900">
              <a:buFont typeface="Arial" panose="020B0604020202020204" pitchFamily="34" charset="0"/>
              <a:buChar char="•"/>
            </a:pPr>
            <a:r>
              <a:rPr lang="sk-SK" sz="2400" dirty="0"/>
              <a:t>extrémne svietivé  </a:t>
            </a:r>
            <a:r>
              <a:rPr lang="sk-SK" sz="2400" dirty="0" smtClean="0"/>
              <a:t>v </a:t>
            </a:r>
            <a:r>
              <a:rPr lang="sk-SK" sz="2400" dirty="0"/>
              <a:t>maxime </a:t>
            </a:r>
            <a:r>
              <a:rPr lang="sk-SK" sz="2400" dirty="0">
                <a:sym typeface="Mathematica1"/>
              </a:rPr>
              <a:t>10</a:t>
            </a:r>
            <a:r>
              <a:rPr lang="sk-SK" sz="2400" baseline="30000" dirty="0">
                <a:sym typeface="Mathematica1"/>
              </a:rPr>
              <a:t>44</a:t>
            </a:r>
            <a:r>
              <a:rPr lang="sk-SK" sz="2400" dirty="0">
                <a:sym typeface="Mathematica1"/>
              </a:rPr>
              <a:t> </a:t>
            </a:r>
            <a:r>
              <a:rPr lang="sk-SK" sz="2400" dirty="0" smtClean="0">
                <a:sym typeface="Mathematica1"/>
              </a:rPr>
              <a:t>W</a:t>
            </a:r>
            <a:r>
              <a:rPr lang="sk-SK" sz="2000" dirty="0" smtClean="0"/>
              <a:t/>
            </a:r>
            <a:br>
              <a:rPr lang="sk-SK" sz="2000" dirty="0" smtClean="0"/>
            </a:br>
            <a:r>
              <a:rPr lang="sk-SK" sz="2000" dirty="0" smtClean="0"/>
              <a:t>                                        </a:t>
            </a:r>
            <a:r>
              <a:rPr lang="sk-SK" sz="2400" dirty="0" smtClean="0"/>
              <a:t>„</a:t>
            </a:r>
            <a:r>
              <a:rPr lang="sk-SK" sz="2400" dirty="0"/>
              <a:t>rekord“ 3</a:t>
            </a:r>
            <a:r>
              <a:rPr lang="sk-SK" sz="2400" dirty="0">
                <a:sym typeface="Mathematica1"/>
              </a:rPr>
              <a:t> 10</a:t>
            </a:r>
            <a:r>
              <a:rPr lang="sk-SK" sz="2400" baseline="30000" dirty="0">
                <a:sym typeface="Mathematica1"/>
              </a:rPr>
              <a:t>47</a:t>
            </a:r>
            <a:r>
              <a:rPr lang="sk-SK" sz="2400" dirty="0">
                <a:sym typeface="Mathematica1"/>
              </a:rPr>
              <a:t> </a:t>
            </a:r>
            <a:r>
              <a:rPr lang="sk-SK" sz="2400" dirty="0" smtClean="0">
                <a:sym typeface="Mathematica1"/>
              </a:rPr>
              <a:t>W</a:t>
            </a:r>
            <a:endParaRPr lang="en-US" sz="2000" dirty="0"/>
          </a:p>
        </p:txBody>
      </p:sp>
      <p:sp>
        <p:nvSpPr>
          <p:cNvPr id="2" name="Rectangle 1"/>
          <p:cNvSpPr/>
          <p:nvPr/>
        </p:nvSpPr>
        <p:spPr>
          <a:xfrm>
            <a:off x="251520" y="6269250"/>
            <a:ext cx="3384376" cy="400110"/>
          </a:xfrm>
          <a:prstGeom prst="rect">
            <a:avLst/>
          </a:prstGeom>
        </p:spPr>
        <p:txBody>
          <a:bodyPr wrap="square">
            <a:spAutoFit/>
          </a:bodyPr>
          <a:lstStyle/>
          <a:p>
            <a:r>
              <a:rPr lang="en-US" sz="2000" dirty="0">
                <a:hlinkClick r:id="rId4"/>
              </a:rPr>
              <a:t>https://</a:t>
            </a:r>
            <a:r>
              <a:rPr lang="en-US" sz="2000" dirty="0" err="1">
                <a:hlinkClick r:id="rId4"/>
              </a:rPr>
              <a:t>www.swift.ac.uk</a:t>
            </a:r>
            <a:r>
              <a:rPr lang="en-US" sz="2000" dirty="0">
                <a:hlinkClick r:id="rId4"/>
              </a:rPr>
              <a:t>/</a:t>
            </a:r>
            <a:endParaRPr lang="en-US" sz="2000" dirty="0"/>
          </a:p>
        </p:txBody>
      </p:sp>
    </p:spTree>
    <p:extLst>
      <p:ext uri="{BB962C8B-B14F-4D97-AF65-F5344CB8AC3E}">
        <p14:creationId xmlns:p14="http://schemas.microsoft.com/office/powerpoint/2010/main" val="14896440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9" r="-348"/>
          <a:stretch/>
        </p:blipFill>
        <p:spPr>
          <a:xfrm>
            <a:off x="1" y="-20358"/>
            <a:ext cx="9175532" cy="6905743"/>
          </a:xfrm>
          <a:prstGeom prst="rect">
            <a:avLst/>
          </a:prstGeom>
        </p:spPr>
      </p:pic>
    </p:spTree>
    <p:extLst>
      <p:ext uri="{BB962C8B-B14F-4D97-AF65-F5344CB8AC3E}">
        <p14:creationId xmlns:p14="http://schemas.microsoft.com/office/powerpoint/2010/main" val="2642657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en-US" dirty="0" err="1"/>
              <a:t>oblasti</a:t>
            </a:r>
            <a:r>
              <a:rPr lang="en-US" dirty="0"/>
              <a:t> </a:t>
            </a:r>
            <a:r>
              <a:rPr lang="en-US" dirty="0" err="1"/>
              <a:t>gama</a:t>
            </a:r>
            <a:r>
              <a:rPr lang="en-US" dirty="0"/>
              <a:t> </a:t>
            </a:r>
            <a:r>
              <a:rPr lang="sk-SK" dirty="0"/>
              <a:t>ž</a:t>
            </a:r>
            <a:r>
              <a:rPr lang="en-US" dirty="0" err="1"/>
              <a:t>iarenia</a:t>
            </a:r>
            <a:endParaRPr lang="sk-SK" noProof="0" dirty="0"/>
          </a:p>
        </p:txBody>
      </p:sp>
      <p:sp>
        <p:nvSpPr>
          <p:cNvPr id="7" name="Content Placeholder 6"/>
          <p:cNvSpPr>
            <a:spLocks noGrp="1"/>
          </p:cNvSpPr>
          <p:nvPr>
            <p:ph sz="half" idx="1"/>
          </p:nvPr>
        </p:nvSpPr>
        <p:spPr>
          <a:xfrm>
            <a:off x="0" y="3933056"/>
            <a:ext cx="4572000" cy="2924944"/>
          </a:xfrm>
        </p:spPr>
        <p:txBody>
          <a:bodyPr>
            <a:noAutofit/>
          </a:bodyPr>
          <a:lstStyle/>
          <a:p>
            <a:pPr marL="12700" indent="0">
              <a:buNone/>
            </a:pPr>
            <a:r>
              <a:rPr lang="sk-SK" sz="2000" b="1" noProof="0" dirty="0" err="1" smtClean="0"/>
              <a:t>Compton</a:t>
            </a:r>
            <a:r>
              <a:rPr lang="sk-SK" sz="2000" b="1" noProof="0" dirty="0" smtClean="0"/>
              <a:t>  </a:t>
            </a:r>
            <a:r>
              <a:rPr lang="sk-SK" sz="2000" b="1" noProof="0" dirty="0" err="1" smtClean="0"/>
              <a:t>Gamma</a:t>
            </a:r>
            <a:r>
              <a:rPr lang="sk-SK" sz="2000" b="1" noProof="0" dirty="0" smtClean="0"/>
              <a:t> </a:t>
            </a:r>
            <a:r>
              <a:rPr lang="sk-SK" sz="2000" b="1" noProof="0" dirty="0" err="1" smtClean="0"/>
              <a:t>Ray</a:t>
            </a:r>
            <a:r>
              <a:rPr lang="sk-SK" sz="2000" b="1" noProof="0" dirty="0" smtClean="0"/>
              <a:t> </a:t>
            </a:r>
            <a:r>
              <a:rPr lang="sk-SK" sz="2000" b="1" noProof="0" dirty="0" err="1" smtClean="0"/>
              <a:t>Observatory</a:t>
            </a:r>
            <a:endParaRPr lang="sk-SK" sz="2000" b="1" noProof="0" dirty="0" smtClean="0"/>
          </a:p>
          <a:p>
            <a:pPr marL="177800" indent="-177800"/>
            <a:r>
              <a:rPr lang="sk-SK" sz="1800" noProof="0" dirty="0" smtClean="0"/>
              <a:t>na excentrickú LEO (237÷768 km) vypustená z nákladového priestoru raketoplánu </a:t>
            </a:r>
            <a:r>
              <a:rPr lang="sk-SK" sz="1800" noProof="0" dirty="0" err="1" smtClean="0"/>
              <a:t>Atlantis</a:t>
            </a:r>
            <a:r>
              <a:rPr lang="sk-SK" sz="1800" noProof="0" dirty="0" smtClean="0"/>
              <a:t> </a:t>
            </a:r>
            <a:r>
              <a:rPr lang="sk-SK" sz="1800" noProof="0" dirty="0" err="1" smtClean="0"/>
              <a:t>5.IV.1991</a:t>
            </a:r>
            <a:r>
              <a:rPr lang="sk-SK" sz="1800" noProof="0" dirty="0" smtClean="0"/>
              <a:t>   (zanikla v atmosfére 4.VI.2000)</a:t>
            </a:r>
          </a:p>
          <a:p>
            <a:pPr marL="361950" lvl="1" indent="-180975">
              <a:spcBef>
                <a:spcPts val="0"/>
              </a:spcBef>
            </a:pPr>
            <a:r>
              <a:rPr lang="sk-SK" sz="1600" noProof="0" dirty="0" err="1" smtClean="0"/>
              <a:t>Burst</a:t>
            </a:r>
            <a:r>
              <a:rPr lang="sk-SK" sz="1600" noProof="0" dirty="0" smtClean="0"/>
              <a:t> and </a:t>
            </a:r>
            <a:r>
              <a:rPr lang="sk-SK" sz="1600" noProof="0" dirty="0" err="1" smtClean="0"/>
              <a:t>Transient</a:t>
            </a:r>
            <a:r>
              <a:rPr lang="sk-SK" sz="1600" noProof="0" dirty="0" smtClean="0"/>
              <a:t> </a:t>
            </a:r>
            <a:r>
              <a:rPr lang="sk-SK" sz="1600" noProof="0" dirty="0" err="1" smtClean="0"/>
              <a:t>Source</a:t>
            </a:r>
            <a:r>
              <a:rPr lang="sk-SK" sz="1600" noProof="0" dirty="0" smtClean="0"/>
              <a:t> Experiment (BATSE)</a:t>
            </a:r>
          </a:p>
          <a:p>
            <a:pPr marL="361950" lvl="1" indent="-180975">
              <a:spcBef>
                <a:spcPts val="0"/>
              </a:spcBef>
            </a:pPr>
            <a:r>
              <a:rPr lang="sk-SK" sz="1600" noProof="0" dirty="0" err="1" smtClean="0"/>
              <a:t>Oriented</a:t>
            </a:r>
            <a:r>
              <a:rPr lang="sk-SK" sz="1600" noProof="0" dirty="0" smtClean="0"/>
              <a:t> </a:t>
            </a:r>
            <a:r>
              <a:rPr lang="sk-SK" sz="1600" noProof="0" dirty="0" err="1" smtClean="0"/>
              <a:t>Scintillation</a:t>
            </a:r>
            <a:r>
              <a:rPr lang="sk-SK" sz="1600" noProof="0" dirty="0" smtClean="0"/>
              <a:t> </a:t>
            </a:r>
            <a:r>
              <a:rPr lang="sk-SK" sz="1600" noProof="0" dirty="0" err="1" smtClean="0"/>
              <a:t>Spectrometer</a:t>
            </a:r>
            <a:r>
              <a:rPr lang="sk-SK" sz="1600" noProof="0" dirty="0" smtClean="0"/>
              <a:t> Experiment (OSSE)</a:t>
            </a:r>
          </a:p>
          <a:p>
            <a:pPr marL="361950" lvl="1" indent="-180975">
              <a:spcBef>
                <a:spcPts val="0"/>
              </a:spcBef>
            </a:pPr>
            <a:r>
              <a:rPr lang="sk-SK" sz="1600" noProof="0" dirty="0" err="1" smtClean="0"/>
              <a:t>Imaging</a:t>
            </a:r>
            <a:r>
              <a:rPr lang="sk-SK" sz="1600" noProof="0" dirty="0" smtClean="0"/>
              <a:t> </a:t>
            </a:r>
            <a:r>
              <a:rPr lang="sk-SK" sz="1600" noProof="0" dirty="0" err="1" smtClean="0"/>
              <a:t>Compton</a:t>
            </a:r>
            <a:r>
              <a:rPr lang="sk-SK" sz="1600" noProof="0" dirty="0" smtClean="0"/>
              <a:t> </a:t>
            </a:r>
            <a:r>
              <a:rPr lang="sk-SK" sz="1600" noProof="0" dirty="0" err="1" smtClean="0"/>
              <a:t>Telescope</a:t>
            </a:r>
            <a:r>
              <a:rPr lang="sk-SK" sz="1600" noProof="0" dirty="0" smtClean="0"/>
              <a:t> (COMPTEL) </a:t>
            </a:r>
          </a:p>
          <a:p>
            <a:pPr marL="361950" lvl="1" indent="-180975">
              <a:spcBef>
                <a:spcPts val="0"/>
              </a:spcBef>
            </a:pPr>
            <a:r>
              <a:rPr lang="sk-SK" sz="1600" noProof="0" dirty="0" err="1" smtClean="0"/>
              <a:t>Energetic</a:t>
            </a:r>
            <a:r>
              <a:rPr lang="sk-SK" sz="1600" noProof="0" dirty="0" smtClean="0"/>
              <a:t> </a:t>
            </a:r>
            <a:r>
              <a:rPr lang="sk-SK" sz="1600" noProof="0" dirty="0" err="1" smtClean="0"/>
              <a:t>Gamma</a:t>
            </a:r>
            <a:r>
              <a:rPr lang="sk-SK" sz="1600" noProof="0" dirty="0" smtClean="0"/>
              <a:t> </a:t>
            </a:r>
            <a:r>
              <a:rPr lang="sk-SK" sz="1600" noProof="0" dirty="0" err="1" smtClean="0"/>
              <a:t>Ray</a:t>
            </a:r>
            <a:r>
              <a:rPr lang="sk-SK" sz="1600" noProof="0" dirty="0" smtClean="0"/>
              <a:t> Experiment </a:t>
            </a:r>
            <a:r>
              <a:rPr lang="sk-SK" sz="1800" noProof="0" dirty="0" err="1" smtClean="0"/>
              <a:t>Telescope</a:t>
            </a:r>
            <a:r>
              <a:rPr lang="sk-SK" sz="1800" noProof="0" dirty="0" smtClean="0"/>
              <a:t>, (EGRET)</a:t>
            </a:r>
          </a:p>
        </p:txBody>
      </p:sp>
      <p:sp>
        <p:nvSpPr>
          <p:cNvPr id="2" name="Content Placeholder 1"/>
          <p:cNvSpPr>
            <a:spLocks noGrp="1"/>
          </p:cNvSpPr>
          <p:nvPr>
            <p:ph sz="half" idx="13"/>
          </p:nvPr>
        </p:nvSpPr>
        <p:spPr/>
        <p:txBody>
          <a:bodyPr>
            <a:normAutofit/>
          </a:bodyPr>
          <a:lstStyle/>
          <a:p>
            <a:r>
              <a:rPr lang="sk-SK" noProof="0" dirty="0" err="1" smtClean="0"/>
              <a:t>CGRO</a:t>
            </a:r>
            <a:r>
              <a:rPr lang="sk-SK" noProof="0" dirty="0" smtClean="0"/>
              <a:t> a </a:t>
            </a:r>
            <a:r>
              <a:rPr lang="sk-SK" noProof="0" dirty="0" err="1" smtClean="0"/>
              <a:t>FERMI</a:t>
            </a:r>
            <a:endParaRPr lang="sk-SK" noProof="0" dirty="0"/>
          </a:p>
        </p:txBody>
      </p:sp>
      <p:sp>
        <p:nvSpPr>
          <p:cNvPr id="8" name="Content Placeholder 7"/>
          <p:cNvSpPr>
            <a:spLocks noGrp="1"/>
          </p:cNvSpPr>
          <p:nvPr>
            <p:ph sz="half" idx="14"/>
          </p:nvPr>
        </p:nvSpPr>
        <p:spPr>
          <a:xfrm>
            <a:off x="4585916" y="1492785"/>
            <a:ext cx="4450581" cy="1203328"/>
          </a:xfrm>
        </p:spPr>
        <p:txBody>
          <a:bodyPr>
            <a:normAutofit fontScale="70000" lnSpcReduction="20000"/>
          </a:bodyPr>
          <a:lstStyle/>
          <a:p>
            <a:pPr marL="12700" indent="0">
              <a:buNone/>
            </a:pPr>
            <a:r>
              <a:rPr lang="sk-SK" b="1" noProof="0" dirty="0" err="1" smtClean="0"/>
              <a:t>Fermi</a:t>
            </a:r>
            <a:r>
              <a:rPr lang="sk-SK" b="1" noProof="0" dirty="0" smtClean="0"/>
              <a:t> </a:t>
            </a:r>
            <a:r>
              <a:rPr lang="sk-SK" b="1" noProof="0" dirty="0" err="1" smtClean="0"/>
              <a:t>Gamma</a:t>
            </a:r>
            <a:r>
              <a:rPr lang="sk-SK" b="1" noProof="0" dirty="0" smtClean="0"/>
              <a:t> </a:t>
            </a:r>
            <a:r>
              <a:rPr lang="sk-SK" b="1" noProof="0" dirty="0" err="1" smtClean="0"/>
              <a:t>Ray</a:t>
            </a:r>
            <a:r>
              <a:rPr lang="sk-SK" b="1" noProof="0" dirty="0" smtClean="0"/>
              <a:t> </a:t>
            </a:r>
            <a:r>
              <a:rPr lang="sk-SK" b="1" noProof="0" dirty="0" err="1" smtClean="0"/>
              <a:t>Telescope</a:t>
            </a:r>
            <a:endParaRPr lang="sk-SK" b="1" noProof="0" dirty="0" smtClean="0"/>
          </a:p>
          <a:p>
            <a:r>
              <a:rPr lang="sk-SK" noProof="0" dirty="0" smtClean="0"/>
              <a:t>na LEO vypustený 11.VI.2008 (Delta 2)</a:t>
            </a:r>
          </a:p>
          <a:p>
            <a:pPr lvl="1"/>
            <a:r>
              <a:rPr lang="sk-SK" noProof="0" dirty="0" err="1" smtClean="0"/>
              <a:t>Large</a:t>
            </a:r>
            <a:r>
              <a:rPr lang="sk-SK" noProof="0" dirty="0" smtClean="0"/>
              <a:t> </a:t>
            </a:r>
            <a:r>
              <a:rPr lang="sk-SK" noProof="0" dirty="0" err="1" smtClean="0"/>
              <a:t>Area</a:t>
            </a:r>
            <a:r>
              <a:rPr lang="sk-SK" noProof="0" dirty="0" smtClean="0"/>
              <a:t> </a:t>
            </a:r>
            <a:r>
              <a:rPr lang="sk-SK" noProof="0" dirty="0" err="1" smtClean="0"/>
              <a:t>Telescope</a:t>
            </a:r>
            <a:r>
              <a:rPr lang="sk-SK" noProof="0" dirty="0" smtClean="0"/>
              <a:t> (LAT) </a:t>
            </a:r>
          </a:p>
          <a:p>
            <a:pPr lvl="1"/>
            <a:r>
              <a:rPr lang="sk-SK" noProof="0" dirty="0" err="1" smtClean="0"/>
              <a:t>Gamma-ray</a:t>
            </a:r>
            <a:r>
              <a:rPr lang="sk-SK" noProof="0" dirty="0" smtClean="0"/>
              <a:t> </a:t>
            </a:r>
            <a:r>
              <a:rPr lang="sk-SK" noProof="0" dirty="0" err="1" smtClean="0"/>
              <a:t>Burst</a:t>
            </a:r>
            <a:r>
              <a:rPr lang="sk-SK" noProof="0" dirty="0" smtClean="0"/>
              <a:t> Monitor (GBM) </a:t>
            </a:r>
            <a:endParaRPr lang="sk-SK" noProof="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504" y="1155941"/>
            <a:ext cx="4392488" cy="27771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24944"/>
            <a:ext cx="2592288" cy="3521355"/>
          </a:xfrm>
          <a:prstGeom prst="rect">
            <a:avLst/>
          </a:prstGeom>
        </p:spPr>
      </p:pic>
      <p:sp>
        <p:nvSpPr>
          <p:cNvPr id="10" name="Content Placeholder 7"/>
          <p:cNvSpPr txBox="1">
            <a:spLocks/>
          </p:cNvSpPr>
          <p:nvPr/>
        </p:nvSpPr>
        <p:spPr>
          <a:xfrm>
            <a:off x="7236298" y="2715957"/>
            <a:ext cx="1786285" cy="4142043"/>
          </a:xfrm>
          <a:prstGeom prst="rect">
            <a:avLst/>
          </a:prstGeom>
        </p:spPr>
        <p:txBody>
          <a:bodyPr vert="horz" lIns="91440" tIns="45720" rIns="91440" bIns="45720" rtlCol="0">
            <a:noAutofit/>
          </a:bodyPr>
          <a:lstStyle>
            <a:lvl1pPr marL="263525" indent="-250825"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2700" indent="0">
              <a:buFont typeface="Arial" pitchFamily="34" charset="0"/>
              <a:buNone/>
            </a:pPr>
            <a:r>
              <a:rPr lang="sk-SK" sz="1600" dirty="0" smtClean="0"/>
              <a:t>Pomenovanie teleskop je síce namieste, avšak je potrebné vedieť, že „teleskopy“ pre </a:t>
            </a:r>
            <a:r>
              <a:rPr lang="sk-SK" sz="1600" dirty="0" err="1" smtClean="0"/>
              <a:t>vysokoenergetické</a:t>
            </a:r>
            <a:r>
              <a:rPr lang="sk-SK" sz="1600" dirty="0" smtClean="0"/>
              <a:t> fotóny majú oveľa horšie uhlové rozlíšenie ako klasické optické teleskopy. Napr.  pri energii fotónov 100 </a:t>
            </a:r>
            <a:r>
              <a:rPr lang="sk-SK" sz="1600" dirty="0" err="1" smtClean="0"/>
              <a:t>MeV</a:t>
            </a:r>
            <a:r>
              <a:rPr lang="sk-SK" sz="1600" dirty="0" smtClean="0"/>
              <a:t> má LAT rozlíšenie približne 3 uhlové stupne.</a:t>
            </a:r>
            <a:endParaRPr lang="en-US" sz="1600" dirty="0" smtClean="0"/>
          </a:p>
          <a:p>
            <a:pPr marL="12700" indent="0">
              <a:buNone/>
            </a:pPr>
            <a:r>
              <a:rPr lang="sk-SK" sz="1600" dirty="0" smtClean="0"/>
              <a:t>Fotografie: NASA</a:t>
            </a:r>
            <a:endParaRPr lang="en-US" sz="1600" dirty="0"/>
          </a:p>
        </p:txBody>
      </p:sp>
    </p:spTree>
    <p:extLst>
      <p:ext uri="{BB962C8B-B14F-4D97-AF65-F5344CB8AC3E}">
        <p14:creationId xmlns:p14="http://schemas.microsoft.com/office/powerpoint/2010/main" val="1750092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en-US" dirty="0" err="1"/>
              <a:t>oblasti</a:t>
            </a:r>
            <a:r>
              <a:rPr lang="en-US" dirty="0"/>
              <a:t> </a:t>
            </a:r>
            <a:r>
              <a:rPr lang="en-US" dirty="0" err="1"/>
              <a:t>gama</a:t>
            </a:r>
            <a:r>
              <a:rPr lang="en-US" dirty="0"/>
              <a:t> </a:t>
            </a:r>
            <a:r>
              <a:rPr lang="sk-SK" dirty="0"/>
              <a:t>ž</a:t>
            </a:r>
            <a:r>
              <a:rPr lang="en-US" dirty="0" err="1"/>
              <a:t>iarenia</a:t>
            </a:r>
            <a:endParaRPr lang="sk-SK" noProof="0" dirty="0"/>
          </a:p>
        </p:txBody>
      </p:sp>
      <p:sp>
        <p:nvSpPr>
          <p:cNvPr id="7" name="Content Placeholder 6"/>
          <p:cNvSpPr>
            <a:spLocks noGrp="1"/>
          </p:cNvSpPr>
          <p:nvPr>
            <p:ph sz="half" idx="1"/>
          </p:nvPr>
        </p:nvSpPr>
        <p:spPr>
          <a:xfrm>
            <a:off x="111640" y="4221088"/>
            <a:ext cx="4316288" cy="2592288"/>
          </a:xfrm>
        </p:spPr>
        <p:txBody>
          <a:bodyPr>
            <a:noAutofit/>
          </a:bodyPr>
          <a:lstStyle/>
          <a:p>
            <a:pPr marL="177800" indent="-177800">
              <a:spcBef>
                <a:spcPts val="0"/>
              </a:spcBef>
            </a:pPr>
            <a:r>
              <a:rPr lang="sk-SK" sz="1600" noProof="0" dirty="0" smtClean="0"/>
              <a:t>pozorovanie celej oblohy prístrojom COMPTEL zobrazené v tzv. galaktických súradniciach</a:t>
            </a:r>
          </a:p>
          <a:p>
            <a:pPr marL="177800" indent="-177800">
              <a:spcBef>
                <a:spcPts val="0"/>
              </a:spcBef>
            </a:pPr>
            <a:r>
              <a:rPr lang="sk-SK" sz="1600" noProof="0" dirty="0" smtClean="0"/>
              <a:t>ukázalo, že najsilnejšie zdroje gama žiarenia sa koncentrujú do roviny našej galaxie, zvlášť okolo jej stredu  </a:t>
            </a:r>
          </a:p>
          <a:p>
            <a:pPr marL="177800" indent="-177800">
              <a:spcBef>
                <a:spcPts val="0"/>
              </a:spcBef>
            </a:pPr>
            <a:r>
              <a:rPr lang="sk-SK" sz="1600" noProof="0" dirty="0" smtClean="0"/>
              <a:t>súvisí to s relatívne malou vzdialenosťou týchto zdrojov, zvlášť v porovnaní so vzdialenosťou </a:t>
            </a:r>
            <a:r>
              <a:rPr lang="sk-SK" sz="1600" noProof="0" dirty="0" err="1" smtClean="0"/>
              <a:t>mimo-galaktických</a:t>
            </a:r>
            <a:r>
              <a:rPr lang="sk-SK" sz="1600" noProof="0" dirty="0" smtClean="0"/>
              <a:t> zdrojov</a:t>
            </a:r>
            <a:br>
              <a:rPr lang="sk-SK" sz="1600" noProof="0" dirty="0" smtClean="0"/>
            </a:br>
            <a:endParaRPr lang="sk-SK" sz="1600" noProof="0" dirty="0"/>
          </a:p>
          <a:p>
            <a:pPr marL="12700" indent="0">
              <a:spcBef>
                <a:spcPts val="0"/>
              </a:spcBef>
              <a:buNone/>
            </a:pPr>
            <a:r>
              <a:rPr lang="sk-SK" sz="1600" noProof="0" dirty="0" smtClean="0"/>
              <a:t>                                      Zdroj: NASA/GSFC/COMPTEL</a:t>
            </a:r>
          </a:p>
        </p:txBody>
      </p:sp>
      <p:sp>
        <p:nvSpPr>
          <p:cNvPr id="2" name="Content Placeholder 1"/>
          <p:cNvSpPr>
            <a:spLocks noGrp="1"/>
          </p:cNvSpPr>
          <p:nvPr>
            <p:ph sz="half" idx="13"/>
          </p:nvPr>
        </p:nvSpPr>
        <p:spPr/>
        <p:txBody>
          <a:bodyPr/>
          <a:lstStyle/>
          <a:p>
            <a:r>
              <a:rPr lang="sk-SK" noProof="0" dirty="0" smtClean="0"/>
              <a:t>Zdroje gama žiarenia vo vesmíre</a:t>
            </a:r>
            <a:endParaRPr lang="sk-SK" noProof="0" dirty="0"/>
          </a:p>
        </p:txBody>
      </p:sp>
      <p:sp>
        <p:nvSpPr>
          <p:cNvPr id="8" name="Content Placeholder 7"/>
          <p:cNvSpPr>
            <a:spLocks noGrp="1"/>
          </p:cNvSpPr>
          <p:nvPr>
            <p:ph sz="half" idx="14"/>
          </p:nvPr>
        </p:nvSpPr>
        <p:spPr>
          <a:xfrm>
            <a:off x="4572000" y="1484783"/>
            <a:ext cx="4536504" cy="2550885"/>
          </a:xfrm>
        </p:spPr>
        <p:txBody>
          <a:bodyPr>
            <a:noAutofit/>
          </a:bodyPr>
          <a:lstStyle/>
          <a:p>
            <a:pPr marL="180975" indent="-180975">
              <a:spcBef>
                <a:spcPts val="0"/>
              </a:spcBef>
            </a:pPr>
            <a:r>
              <a:rPr lang="sk-SK" sz="1600" noProof="0" dirty="0" smtClean="0"/>
              <a:t>gama teleskop </a:t>
            </a:r>
            <a:r>
              <a:rPr lang="sk-SK" sz="1600" noProof="0" dirty="0" err="1" smtClean="0"/>
              <a:t>Fermi</a:t>
            </a:r>
            <a:r>
              <a:rPr lang="sk-SK" sz="1600" noProof="0" dirty="0" smtClean="0"/>
              <a:t> takto zobrazil jedno neperiodických ale opakujúcich sa gama vzplanutí </a:t>
            </a:r>
            <a:r>
              <a:rPr lang="sk-SK" sz="1600" noProof="0" dirty="0" err="1" smtClean="0"/>
              <a:t>blazaru</a:t>
            </a:r>
            <a:r>
              <a:rPr lang="sk-SK" sz="1600" noProof="0" dirty="0" smtClean="0"/>
              <a:t>  3C 279</a:t>
            </a:r>
          </a:p>
          <a:p>
            <a:pPr marL="180975" indent="-180975">
              <a:spcBef>
                <a:spcPts val="0"/>
              </a:spcBef>
            </a:pPr>
            <a:r>
              <a:rPr lang="sk-SK" sz="1600" noProof="0" dirty="0" smtClean="0"/>
              <a:t>vzplanutia sú vyvolané aktivitou centrálnej čiernej diery tejto aktívnej galaxie, vzdialenej od nás 5 miliárd svetelných rokov </a:t>
            </a:r>
          </a:p>
          <a:p>
            <a:pPr marL="180975" indent="-180975">
              <a:spcBef>
                <a:spcPts val="0"/>
              </a:spcBef>
            </a:pPr>
            <a:r>
              <a:rPr lang="sk-SK" sz="1600" noProof="0" dirty="0" smtClean="0"/>
              <a:t>vzplanutie pozorované  17.VI.2015 (o 08:17 UT) spôsobilo, že za niekoľko hodín sa tento objekt stal najjasnejším gama zdrojom na oblohe</a:t>
            </a:r>
          </a:p>
          <a:p>
            <a:pPr marL="12700" indent="0">
              <a:spcBef>
                <a:spcPts val="0"/>
              </a:spcBef>
              <a:buNone/>
            </a:pPr>
            <a:r>
              <a:rPr lang="sk-SK" sz="1400" noProof="0" dirty="0" smtClean="0"/>
              <a:t>                                                         Zdroj: NASA/DOE/</a:t>
            </a:r>
            <a:r>
              <a:rPr lang="sk-SK" sz="1400" noProof="0" dirty="0" err="1" smtClean="0"/>
              <a:t>Fermi</a:t>
            </a:r>
            <a:r>
              <a:rPr lang="sk-SK" sz="1400" noProof="0" dirty="0" smtClean="0"/>
              <a:t> LAT</a:t>
            </a:r>
            <a:endParaRPr lang="sk-SK" sz="1400" noProof="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1" y="1254195"/>
            <a:ext cx="4477667" cy="282287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0" y="4035669"/>
            <a:ext cx="4536504" cy="2777707"/>
          </a:xfrm>
          <a:prstGeom prst="rect">
            <a:avLst/>
          </a:prstGeom>
        </p:spPr>
      </p:pic>
    </p:spTree>
    <p:extLst>
      <p:ext uri="{BB962C8B-B14F-4D97-AF65-F5344CB8AC3E}">
        <p14:creationId xmlns:p14="http://schemas.microsoft.com/office/powerpoint/2010/main" val="1390022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en-US" dirty="0" err="1"/>
              <a:t>oblasti</a:t>
            </a:r>
            <a:r>
              <a:rPr lang="en-US" dirty="0"/>
              <a:t> </a:t>
            </a:r>
            <a:r>
              <a:rPr lang="en-US" dirty="0" err="1"/>
              <a:t>gama</a:t>
            </a:r>
            <a:r>
              <a:rPr lang="en-US" dirty="0"/>
              <a:t> </a:t>
            </a:r>
            <a:r>
              <a:rPr lang="sk-SK" dirty="0"/>
              <a:t>ž</a:t>
            </a:r>
            <a:r>
              <a:rPr lang="en-US" dirty="0" err="1"/>
              <a:t>iarenia</a:t>
            </a:r>
            <a:endParaRPr lang="sk-SK" noProof="0" dirty="0"/>
          </a:p>
        </p:txBody>
      </p:sp>
      <p:sp>
        <p:nvSpPr>
          <p:cNvPr id="2" name="Content Placeholder 1"/>
          <p:cNvSpPr>
            <a:spLocks noGrp="1"/>
          </p:cNvSpPr>
          <p:nvPr>
            <p:ph sz="half" idx="13"/>
          </p:nvPr>
        </p:nvSpPr>
        <p:spPr/>
        <p:txBody>
          <a:bodyPr>
            <a:normAutofit fontScale="92500" lnSpcReduction="10000"/>
          </a:bodyPr>
          <a:lstStyle/>
          <a:p>
            <a:r>
              <a:rPr lang="en-GB" dirty="0"/>
              <a:t>International Gamma-Ray</a:t>
            </a:r>
            <a:r>
              <a:rPr lang="sk-SK" dirty="0"/>
              <a:t> </a:t>
            </a:r>
            <a:r>
              <a:rPr lang="en-GB" dirty="0"/>
              <a:t>Astrophysics Laboratory</a:t>
            </a:r>
            <a:r>
              <a:rPr lang="sk-SK" dirty="0"/>
              <a:t> </a:t>
            </a:r>
            <a:r>
              <a:rPr lang="sk-SK" dirty="0" smtClean="0"/>
              <a:t> (</a:t>
            </a:r>
            <a:r>
              <a:rPr lang="sk-SK" noProof="0" dirty="0" err="1" smtClean="0"/>
              <a:t>INTEGRAL</a:t>
            </a:r>
            <a:r>
              <a:rPr lang="sk-SK" noProof="0" dirty="0" smtClean="0"/>
              <a:t>)</a:t>
            </a:r>
            <a:endParaRPr lang="sk-SK" noProof="0" dirty="0"/>
          </a:p>
        </p:txBody>
      </p:sp>
      <p:sp>
        <p:nvSpPr>
          <p:cNvPr id="10" name="Content Placeholder 7"/>
          <p:cNvSpPr txBox="1">
            <a:spLocks/>
          </p:cNvSpPr>
          <p:nvPr/>
        </p:nvSpPr>
        <p:spPr>
          <a:xfrm>
            <a:off x="6012161" y="6453336"/>
            <a:ext cx="3240362" cy="360040"/>
          </a:xfrm>
          <a:prstGeom prst="rect">
            <a:avLst/>
          </a:prstGeom>
        </p:spPr>
        <p:txBody>
          <a:bodyPr vert="horz" lIns="91440" tIns="45720" rIns="91440" bIns="45720" rtlCol="0">
            <a:noAutofit/>
          </a:bodyPr>
          <a:lstStyle>
            <a:lvl1pPr marL="263525" indent="-250825"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2700" indent="0">
              <a:buNone/>
            </a:pPr>
            <a:r>
              <a:rPr lang="sk-SK" sz="1800" dirty="0" smtClean="0"/>
              <a:t>Schéma: </a:t>
            </a:r>
            <a:r>
              <a:rPr lang="en-GB" sz="1800" dirty="0"/>
              <a:t> ESA / </a:t>
            </a:r>
            <a:r>
              <a:rPr lang="en-GB" sz="1800" dirty="0" err="1"/>
              <a:t>AOES</a:t>
            </a:r>
            <a:r>
              <a:rPr lang="en-GB" sz="1800" dirty="0"/>
              <a:t> </a:t>
            </a:r>
            <a:r>
              <a:rPr lang="en-GB" sz="1800" dirty="0" err="1"/>
              <a:t>Medialab</a:t>
            </a:r>
            <a:endParaRPr lang="en-US" sz="1800" dirty="0"/>
          </a:p>
        </p:txBody>
      </p:sp>
      <p:sp>
        <p:nvSpPr>
          <p:cNvPr id="12" name="Content Placeholder 11"/>
          <p:cNvSpPr>
            <a:spLocks noGrp="1"/>
          </p:cNvSpPr>
          <p:nvPr>
            <p:ph sz="half" idx="1"/>
          </p:nvPr>
        </p:nvSpPr>
        <p:spPr>
          <a:xfrm>
            <a:off x="35496" y="1196752"/>
            <a:ext cx="4460304" cy="5616624"/>
          </a:xfrm>
        </p:spPr>
        <p:txBody>
          <a:bodyPr>
            <a:normAutofit fontScale="70000" lnSpcReduction="20000"/>
          </a:bodyPr>
          <a:lstStyle/>
          <a:p>
            <a:pPr marL="12700" indent="0">
              <a:buNone/>
            </a:pPr>
            <a:r>
              <a:rPr lang="sk-SK" dirty="0" smtClean="0"/>
              <a:t>vynesená </a:t>
            </a:r>
            <a:r>
              <a:rPr lang="sk-SK" dirty="0"/>
              <a:t>17.X.2002 (</a:t>
            </a:r>
            <a:r>
              <a:rPr lang="sk-SK" dirty="0" err="1"/>
              <a:t>Proton</a:t>
            </a:r>
            <a:r>
              <a:rPr lang="sk-SK" dirty="0" smtClean="0"/>
              <a:t>) na </a:t>
            </a:r>
            <a:r>
              <a:rPr lang="en-GB" dirty="0" err="1" smtClean="0"/>
              <a:t>vysok</a:t>
            </a:r>
            <a:r>
              <a:rPr lang="sk-SK" dirty="0" smtClean="0"/>
              <a:t>ú obežnú dráhu s apogeom 153 </a:t>
            </a:r>
            <a:r>
              <a:rPr lang="sk-SK" dirty="0"/>
              <a:t>000 </a:t>
            </a:r>
            <a:r>
              <a:rPr lang="sk-SK" dirty="0" smtClean="0"/>
              <a:t>km</a:t>
            </a:r>
            <a:br>
              <a:rPr lang="sk-SK" dirty="0" smtClean="0"/>
            </a:br>
            <a:r>
              <a:rPr lang="sk-SK" dirty="0" smtClean="0"/>
              <a:t>a perigeom 9000 km  (sklon 51,6</a:t>
            </a:r>
            <a:r>
              <a:rPr lang="sk-SK" baseline="30000" dirty="0" smtClean="0"/>
              <a:t>o</a:t>
            </a:r>
            <a:r>
              <a:rPr lang="sk-SK" dirty="0" smtClean="0"/>
              <a:t> )</a:t>
            </a:r>
            <a:br>
              <a:rPr lang="sk-SK" dirty="0" smtClean="0"/>
            </a:br>
            <a:endParaRPr lang="sk-SK" dirty="0" smtClean="0"/>
          </a:p>
          <a:p>
            <a:r>
              <a:rPr lang="sk-SK" dirty="0" smtClean="0"/>
              <a:t>pozorovania v oblasti energií fotónov od </a:t>
            </a:r>
            <a:r>
              <a:rPr lang="da-DK" dirty="0" smtClean="0"/>
              <a:t>15 </a:t>
            </a:r>
            <a:r>
              <a:rPr lang="da-DK" dirty="0"/>
              <a:t>keV </a:t>
            </a:r>
            <a:r>
              <a:rPr lang="sk-SK" dirty="0" smtClean="0"/>
              <a:t>do</a:t>
            </a:r>
            <a:r>
              <a:rPr lang="da-DK" dirty="0" smtClean="0"/>
              <a:t> </a:t>
            </a:r>
            <a:r>
              <a:rPr lang="da-DK" dirty="0"/>
              <a:t>10 MeV</a:t>
            </a:r>
            <a:endParaRPr lang="sk-SK" dirty="0" smtClean="0"/>
          </a:p>
          <a:p>
            <a:pPr lvl="1"/>
            <a:r>
              <a:rPr lang="sk-SK" sz="2600" dirty="0" smtClean="0"/>
              <a:t>s energetickým rozlíšením </a:t>
            </a:r>
            <a:r>
              <a:rPr lang="sk-SK" sz="2600" dirty="0"/>
              <a:t>s </a:t>
            </a:r>
            <a:r>
              <a:rPr lang="sk-SK" sz="2600" dirty="0" smtClean="0"/>
              <a:t>E</a:t>
            </a:r>
            <a:r>
              <a:rPr lang="sk-SK" sz="2600" dirty="0"/>
              <a:t>/∆E = </a:t>
            </a:r>
            <a:r>
              <a:rPr lang="sk-SK" sz="2600" dirty="0" smtClean="0"/>
              <a:t>500</a:t>
            </a:r>
          </a:p>
          <a:p>
            <a:pPr lvl="1"/>
            <a:r>
              <a:rPr lang="sk-SK" sz="2600" dirty="0" smtClean="0"/>
              <a:t>s </a:t>
            </a:r>
            <a:r>
              <a:rPr lang="sk-SK" sz="2600" dirty="0"/>
              <a:t>uhlovým rozlíšením 12 </a:t>
            </a:r>
            <a:r>
              <a:rPr lang="sk-SK" sz="2600" dirty="0" smtClean="0"/>
              <a:t>uhlových minút</a:t>
            </a:r>
            <a:endParaRPr lang="sk-SK" sz="2600" dirty="0"/>
          </a:p>
          <a:p>
            <a:endParaRPr lang="sk-SK" dirty="0" smtClean="0"/>
          </a:p>
          <a:p>
            <a:r>
              <a:rPr lang="sk-SK" dirty="0" smtClean="0"/>
              <a:t>hlavné prístroje</a:t>
            </a:r>
            <a:endParaRPr lang="sk-SK" dirty="0"/>
          </a:p>
          <a:p>
            <a:pPr lvl="1"/>
            <a:r>
              <a:rPr lang="sk-SK" sz="2600" dirty="0" smtClean="0"/>
              <a:t>s</a:t>
            </a:r>
            <a:r>
              <a:rPr lang="en-GB" sz="2600" dirty="0" err="1" smtClean="0"/>
              <a:t>pe</a:t>
            </a:r>
            <a:r>
              <a:rPr lang="sk-SK" sz="2600" dirty="0" smtClean="0"/>
              <a:t>k</a:t>
            </a:r>
            <a:r>
              <a:rPr lang="en-GB" sz="2600" dirty="0" err="1" smtClean="0"/>
              <a:t>trometer</a:t>
            </a:r>
            <a:r>
              <a:rPr lang="en-GB" sz="2600" dirty="0" smtClean="0"/>
              <a:t> </a:t>
            </a:r>
            <a:r>
              <a:rPr lang="sk-SK" sz="2600" dirty="0" smtClean="0"/>
              <a:t>s chladenými</a:t>
            </a:r>
            <a:r>
              <a:rPr lang="en-GB" sz="2600" dirty="0" smtClean="0"/>
              <a:t> </a:t>
            </a:r>
            <a:r>
              <a:rPr lang="en-GB" sz="2600" dirty="0"/>
              <a:t>Ge </a:t>
            </a:r>
            <a:r>
              <a:rPr lang="en-GB" sz="2600" dirty="0" err="1" smtClean="0"/>
              <a:t>dete</a:t>
            </a:r>
            <a:r>
              <a:rPr lang="sk-SK" sz="2600" dirty="0" err="1" smtClean="0"/>
              <a:t>ktormi</a:t>
            </a:r>
            <a:r>
              <a:rPr lang="en-GB" sz="2600" dirty="0" smtClean="0"/>
              <a:t>, </a:t>
            </a:r>
            <a:r>
              <a:rPr lang="sk-SK" sz="2600" dirty="0" smtClean="0"/>
              <a:t>kódovanou </a:t>
            </a:r>
            <a:r>
              <a:rPr lang="en-GB" sz="2600" dirty="0" smtClean="0"/>
              <a:t>mask</a:t>
            </a:r>
            <a:r>
              <a:rPr lang="sk-SK" sz="2600" dirty="0" err="1" smtClean="0"/>
              <a:t>ou</a:t>
            </a:r>
            <a:r>
              <a:rPr lang="sk-SK" sz="2600" dirty="0" smtClean="0"/>
              <a:t> </a:t>
            </a:r>
            <a:br>
              <a:rPr lang="sk-SK" sz="2600" dirty="0" smtClean="0"/>
            </a:br>
            <a:r>
              <a:rPr lang="sk-SK" sz="2600" dirty="0" smtClean="0"/>
              <a:t>a aktívnym tienením</a:t>
            </a:r>
            <a:r>
              <a:rPr lang="en-GB" sz="2600" dirty="0" smtClean="0"/>
              <a:t> </a:t>
            </a:r>
            <a:r>
              <a:rPr lang="sk-SK" sz="2600" dirty="0" smtClean="0"/>
              <a:t>(</a:t>
            </a:r>
            <a:r>
              <a:rPr lang="en-GB" sz="2600" dirty="0" smtClean="0"/>
              <a:t>SPI</a:t>
            </a:r>
            <a:r>
              <a:rPr lang="sk-SK" sz="2600" dirty="0" smtClean="0"/>
              <a:t>) </a:t>
            </a:r>
            <a:endParaRPr lang="sk-SK" sz="2600" dirty="0"/>
          </a:p>
          <a:p>
            <a:pPr lvl="1"/>
            <a:r>
              <a:rPr lang="sk-SK" sz="2600" dirty="0" smtClean="0"/>
              <a:t>dvojvrstvová zobrazovacia „kamera“ </a:t>
            </a:r>
            <a:br>
              <a:rPr lang="sk-SK" sz="2600" dirty="0" smtClean="0"/>
            </a:br>
            <a:r>
              <a:rPr lang="sk-SK" sz="2600" dirty="0" smtClean="0"/>
              <a:t>s kódovou maskou, </a:t>
            </a:r>
            <a:r>
              <a:rPr lang="en-GB" sz="2600" dirty="0" smtClean="0"/>
              <a:t>16 000</a:t>
            </a:r>
            <a:r>
              <a:rPr lang="sk-SK" sz="2600" dirty="0"/>
              <a:t> </a:t>
            </a:r>
            <a:r>
              <a:rPr lang="sk-SK" sz="2600" dirty="0" err="1" smtClean="0"/>
              <a:t>pixelov</a:t>
            </a:r>
            <a:r>
              <a:rPr lang="sk-SK" sz="2600" dirty="0" smtClean="0"/>
              <a:t> </a:t>
            </a:r>
            <a:r>
              <a:rPr lang="en-GB" sz="2600" dirty="0" err="1"/>
              <a:t>CdTe</a:t>
            </a:r>
            <a:r>
              <a:rPr lang="en-GB" sz="2600" dirty="0"/>
              <a:t> </a:t>
            </a:r>
            <a:r>
              <a:rPr lang="sk-SK" sz="2600" dirty="0" smtClean="0"/>
              <a:t>a</a:t>
            </a:r>
            <a:r>
              <a:rPr lang="en-GB" sz="2600" dirty="0" smtClean="0"/>
              <a:t> </a:t>
            </a:r>
            <a:r>
              <a:rPr lang="en-GB" sz="2600" dirty="0"/>
              <a:t>4000 </a:t>
            </a:r>
            <a:r>
              <a:rPr lang="sk-SK" sz="2600" dirty="0" err="1" smtClean="0"/>
              <a:t>pixelov</a:t>
            </a:r>
            <a:r>
              <a:rPr lang="en-GB" sz="2600" dirty="0" smtClean="0"/>
              <a:t> </a:t>
            </a:r>
            <a:r>
              <a:rPr lang="en-GB" sz="2600" dirty="0" err="1" smtClean="0"/>
              <a:t>Csl</a:t>
            </a:r>
            <a:r>
              <a:rPr lang="sk-SK" sz="2600" dirty="0" smtClean="0"/>
              <a:t> (</a:t>
            </a:r>
            <a:r>
              <a:rPr lang="en-GB" sz="2600" dirty="0" smtClean="0"/>
              <a:t>IBIS</a:t>
            </a:r>
            <a:r>
              <a:rPr lang="sk-SK" sz="2600" dirty="0" smtClean="0"/>
              <a:t>)</a:t>
            </a:r>
          </a:p>
          <a:p>
            <a:pPr lvl="1"/>
            <a:r>
              <a:rPr lang="sk-SK" sz="2600" dirty="0" err="1"/>
              <a:t>mikrostripový</a:t>
            </a:r>
            <a:r>
              <a:rPr lang="sk-SK" sz="2600" dirty="0"/>
              <a:t> proporcionálny </a:t>
            </a:r>
            <a:r>
              <a:rPr lang="sk-SK" sz="2600" dirty="0" smtClean="0"/>
              <a:t>r</a:t>
            </a:r>
            <a:r>
              <a:rPr lang="sk-SK" sz="2600" dirty="0"/>
              <a:t>öntgenový detektor s kódovou </a:t>
            </a:r>
            <a:r>
              <a:rPr lang="sk-SK" sz="2600" dirty="0" smtClean="0"/>
              <a:t>maskou (</a:t>
            </a:r>
            <a:r>
              <a:rPr lang="sk-SK" sz="2600" dirty="0" err="1"/>
              <a:t>JEM-X</a:t>
            </a:r>
            <a:r>
              <a:rPr lang="sk-SK" sz="2600" dirty="0" smtClean="0"/>
              <a:t>)</a:t>
            </a:r>
          </a:p>
          <a:p>
            <a:pPr lvl="1"/>
            <a:r>
              <a:rPr lang="sk-SK" sz="2600" dirty="0" smtClean="0"/>
              <a:t>o</a:t>
            </a:r>
            <a:r>
              <a:rPr lang="en-GB" sz="2600" dirty="0" err="1" smtClean="0"/>
              <a:t>ptic</a:t>
            </a:r>
            <a:r>
              <a:rPr lang="sk-SK" sz="2600" dirty="0" smtClean="0"/>
              <a:t>ká </a:t>
            </a:r>
            <a:r>
              <a:rPr lang="en-GB" sz="2600" dirty="0" smtClean="0"/>
              <a:t>CCD </a:t>
            </a:r>
            <a:r>
              <a:rPr lang="sk-SK" sz="2600" dirty="0" smtClean="0"/>
              <a:t>kamera (</a:t>
            </a:r>
            <a:r>
              <a:rPr lang="en-GB" sz="2600" dirty="0"/>
              <a:t>OMC</a:t>
            </a:r>
            <a:r>
              <a:rPr lang="sk-SK" sz="2600" dirty="0" smtClean="0"/>
              <a:t>)</a:t>
            </a:r>
            <a:endParaRPr lang="sk-SK" sz="2600" dirty="0"/>
          </a:p>
          <a:p>
            <a:pPr marL="12700" indent="0">
              <a:buNone/>
            </a:pPr>
            <a:endParaRPr lang="en-GB" dirty="0"/>
          </a:p>
        </p:txBody>
      </p:sp>
      <p:pic>
        <p:nvPicPr>
          <p:cNvPr id="1026" name="Picture 2"/>
          <p:cNvPicPr>
            <a:picLocks noGrp="1" noChangeAspect="1" noChangeArrowheads="1"/>
          </p:cNvPicPr>
          <p:nvPr>
            <p:ph sz="half" idx="14"/>
          </p:nvPr>
        </p:nvPicPr>
        <p:blipFill rotWithShape="1">
          <a:blip r:embed="rId3">
            <a:extLst>
              <a:ext uri="{28A0092B-C50C-407E-A947-70E740481C1C}">
                <a14:useLocalDpi xmlns:a14="http://schemas.microsoft.com/office/drawing/2010/main" val="0"/>
              </a:ext>
            </a:extLst>
          </a:blip>
          <a:srcRect t="4128" b="3256"/>
          <a:stretch/>
        </p:blipFill>
        <p:spPr bwMode="auto">
          <a:xfrm>
            <a:off x="4572001" y="1593288"/>
            <a:ext cx="4587259" cy="44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5287"/>
            <a:ext cx="3735928" cy="673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3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en-US" dirty="0" err="1"/>
              <a:t>oblasti</a:t>
            </a:r>
            <a:r>
              <a:rPr lang="en-US" dirty="0"/>
              <a:t> </a:t>
            </a:r>
            <a:r>
              <a:rPr lang="en-US" dirty="0" err="1"/>
              <a:t>gama</a:t>
            </a:r>
            <a:r>
              <a:rPr lang="en-US" dirty="0"/>
              <a:t> </a:t>
            </a:r>
            <a:r>
              <a:rPr lang="sk-SK" dirty="0"/>
              <a:t>ž</a:t>
            </a:r>
            <a:r>
              <a:rPr lang="en-US" dirty="0" err="1"/>
              <a:t>iarenia</a:t>
            </a:r>
            <a:endParaRPr lang="sk-SK" noProof="0" dirty="0"/>
          </a:p>
        </p:txBody>
      </p:sp>
      <p:sp>
        <p:nvSpPr>
          <p:cNvPr id="2" name="Content Placeholder 1"/>
          <p:cNvSpPr>
            <a:spLocks noGrp="1"/>
          </p:cNvSpPr>
          <p:nvPr>
            <p:ph sz="half" idx="13"/>
          </p:nvPr>
        </p:nvSpPr>
        <p:spPr/>
        <p:txBody>
          <a:bodyPr>
            <a:normAutofit/>
          </a:bodyPr>
          <a:lstStyle/>
          <a:p>
            <a:r>
              <a:rPr lang="sk-SK" noProof="0" dirty="0" err="1" smtClean="0"/>
              <a:t>INTEGRAL</a:t>
            </a:r>
            <a:endParaRPr lang="sk-SK" noProof="0" dirty="0"/>
          </a:p>
        </p:txBody>
      </p:sp>
      <p:sp>
        <p:nvSpPr>
          <p:cNvPr id="10" name="Content Placeholder 7"/>
          <p:cNvSpPr txBox="1">
            <a:spLocks/>
          </p:cNvSpPr>
          <p:nvPr/>
        </p:nvSpPr>
        <p:spPr>
          <a:xfrm>
            <a:off x="179512" y="4509120"/>
            <a:ext cx="4392488" cy="1800200"/>
          </a:xfrm>
          <a:prstGeom prst="rect">
            <a:avLst/>
          </a:prstGeom>
        </p:spPr>
        <p:txBody>
          <a:bodyPr vert="horz" lIns="91440" tIns="45720" rIns="91440" bIns="45720" rtlCol="0">
            <a:noAutofit/>
          </a:bodyPr>
          <a:lstStyle>
            <a:lvl1pPr marL="263525" indent="-250825"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2700" indent="0">
              <a:buNone/>
            </a:pPr>
            <a:r>
              <a:rPr lang="sk-SK" sz="1600" dirty="0" smtClean="0"/>
              <a:t>Premenlivá svietivosť binárneho systému </a:t>
            </a:r>
            <a:r>
              <a:rPr lang="en-GB" sz="1600" dirty="0" err="1" smtClean="0"/>
              <a:t>V404</a:t>
            </a:r>
            <a:r>
              <a:rPr lang="en-GB" sz="1600" dirty="0" smtClean="0"/>
              <a:t> </a:t>
            </a:r>
            <a:r>
              <a:rPr lang="en-GB" sz="1600" dirty="0" err="1" smtClean="0"/>
              <a:t>Cygni</a:t>
            </a:r>
            <a:r>
              <a:rPr lang="sk-SK" sz="1600" dirty="0" smtClean="0"/>
              <a:t>, v oblasti </a:t>
            </a:r>
            <a:r>
              <a:rPr lang="sk-SK" sz="1600" dirty="0" err="1" smtClean="0"/>
              <a:t>rontgenového</a:t>
            </a:r>
            <a:r>
              <a:rPr lang="sk-SK" sz="1600" dirty="0" smtClean="0"/>
              <a:t> žiarenia pozorovaná </a:t>
            </a:r>
            <a:r>
              <a:rPr lang="sk-SK" sz="1600" dirty="0" err="1" smtClean="0"/>
              <a:t>prístrojm</a:t>
            </a:r>
            <a:r>
              <a:rPr lang="sk-SK" sz="1600" dirty="0" smtClean="0"/>
              <a:t> </a:t>
            </a:r>
            <a:r>
              <a:rPr lang="en-GB" sz="1600" dirty="0" smtClean="0"/>
              <a:t>IBIS</a:t>
            </a:r>
            <a:r>
              <a:rPr lang="sk-SK" sz="1600" dirty="0" smtClean="0"/>
              <a:t>. Tento systém pozostávajúci z čiernej diery a bežnej hviezdy </a:t>
            </a:r>
            <a:r>
              <a:rPr lang="en-GB" sz="1600" dirty="0" smtClean="0"/>
              <a:t> </a:t>
            </a:r>
            <a:r>
              <a:rPr lang="sk-SK" sz="1600" dirty="0" smtClean="0"/>
              <a:t>je súčasťou Mliečnej cesty a nachádza sa vo vzdialenosti </a:t>
            </a:r>
            <a:r>
              <a:rPr lang="en-GB" sz="1600" dirty="0" smtClean="0"/>
              <a:t>8000 </a:t>
            </a:r>
            <a:r>
              <a:rPr lang="sk-SK" sz="1600" dirty="0" err="1" smtClean="0"/>
              <a:t>LY</a:t>
            </a:r>
            <a:r>
              <a:rPr lang="sk-SK" sz="1600" dirty="0" smtClean="0"/>
              <a:t> v súhvezdí Labute. </a:t>
            </a:r>
          </a:p>
          <a:p>
            <a:pPr marL="12700" indent="0">
              <a:buNone/>
            </a:pPr>
            <a:r>
              <a:rPr lang="sk-SK" sz="1600" dirty="0" smtClean="0"/>
              <a:t>                          Spektrum:</a:t>
            </a:r>
            <a:r>
              <a:rPr lang="en-GB" sz="1600" dirty="0" smtClean="0"/>
              <a:t>ESA/INTEGRAL/IBIS/</a:t>
            </a:r>
            <a:r>
              <a:rPr lang="en-GB" sz="1600" dirty="0" err="1" smtClean="0"/>
              <a:t>ISDC</a:t>
            </a:r>
            <a:endParaRPr lang="sk-SK" sz="1600" dirty="0" smtClean="0"/>
          </a:p>
        </p:txBody>
      </p:sp>
      <p:pic>
        <p:nvPicPr>
          <p:cNvPr id="7" name="Content Placeholder 6"/>
          <p:cNvPicPr>
            <a:picLocks noGrp="1" noChangeAspect="1"/>
          </p:cNvPicPr>
          <p:nvPr>
            <p:ph sz="half" idx="14"/>
          </p:nvPr>
        </p:nvPicPr>
        <p:blipFill>
          <a:blip r:embed="rId5" cstate="print">
            <a:extLst>
              <a:ext uri="{28A0092B-C50C-407E-A947-70E740481C1C}">
                <a14:useLocalDpi xmlns:a14="http://schemas.microsoft.com/office/drawing/2010/main" val="0"/>
              </a:ext>
            </a:extLst>
          </a:blip>
          <a:stretch>
            <a:fillRect/>
          </a:stretch>
        </p:blipFill>
        <p:spPr>
          <a:xfrm>
            <a:off x="26870" y="1196752"/>
            <a:ext cx="4464496" cy="3349791"/>
          </a:xfrm>
        </p:spPr>
      </p:pic>
      <p:sp>
        <p:nvSpPr>
          <p:cNvPr id="14" name="Content Placeholder 7"/>
          <p:cNvSpPr txBox="1">
            <a:spLocks/>
          </p:cNvSpPr>
          <p:nvPr/>
        </p:nvSpPr>
        <p:spPr>
          <a:xfrm>
            <a:off x="4572000" y="4509120"/>
            <a:ext cx="4464496" cy="1872208"/>
          </a:xfrm>
          <a:prstGeom prst="rect">
            <a:avLst/>
          </a:prstGeom>
        </p:spPr>
        <p:txBody>
          <a:bodyPr vert="horz" lIns="91440" tIns="45720" rIns="91440" bIns="45720" rtlCol="0">
            <a:normAutofit fontScale="62500" lnSpcReduction="20000"/>
          </a:bodyPr>
          <a:lstStyle>
            <a:lvl1pPr marL="263525" indent="-250825"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2700" indent="0">
              <a:buNone/>
            </a:pPr>
            <a:r>
              <a:rPr lang="sk-SK" sz="2600" dirty="0"/>
              <a:t>Pozorovania stredu našej galaxie v období od  </a:t>
            </a:r>
            <a:r>
              <a:rPr lang="en-GB" sz="2600" dirty="0"/>
              <a:t> </a:t>
            </a:r>
            <a:r>
              <a:rPr lang="sk-SK" sz="2600" dirty="0"/>
              <a:t>f</a:t>
            </a:r>
            <a:r>
              <a:rPr lang="en-GB" sz="2600" dirty="0" err="1"/>
              <a:t>ebru</a:t>
            </a:r>
            <a:r>
              <a:rPr lang="sk-SK" sz="2600" dirty="0" err="1"/>
              <a:t>ára</a:t>
            </a:r>
            <a:r>
              <a:rPr lang="en-GB" sz="2600" dirty="0"/>
              <a:t> 2005 d</a:t>
            </a:r>
            <a:r>
              <a:rPr lang="sk-SK" sz="2600" dirty="0"/>
              <a:t>o </a:t>
            </a:r>
            <a:r>
              <a:rPr lang="sk-SK" sz="2600" dirty="0" err="1"/>
              <a:t>ok</a:t>
            </a:r>
            <a:r>
              <a:rPr lang="en-GB" sz="2600" dirty="0"/>
              <a:t>t</a:t>
            </a:r>
            <a:r>
              <a:rPr lang="sk-SK" sz="2600" dirty="0"/>
              <a:t>ó</a:t>
            </a:r>
            <a:r>
              <a:rPr lang="en-GB" sz="2600" dirty="0" err="1"/>
              <a:t>br</a:t>
            </a:r>
            <a:r>
              <a:rPr lang="sk-SK" sz="2600" dirty="0"/>
              <a:t>a</a:t>
            </a:r>
            <a:r>
              <a:rPr lang="en-GB" sz="2600" dirty="0"/>
              <a:t> 2011. </a:t>
            </a:r>
            <a:r>
              <a:rPr lang="sk-SK" sz="2600" dirty="0"/>
              <a:t> Zdroje vykazujú výraznú premenlivosť aj v </a:t>
            </a:r>
            <a:r>
              <a:rPr lang="sk-SK" sz="2600" dirty="0" smtClean="0"/>
              <a:t>k</a:t>
            </a:r>
            <a:r>
              <a:rPr lang="en-US" sz="2600" dirty="0" smtClean="0"/>
              <a:t>r</a:t>
            </a:r>
            <a:r>
              <a:rPr lang="sk-SK" sz="2600" dirty="0" err="1" smtClean="0"/>
              <a:t>átkych</a:t>
            </a:r>
            <a:r>
              <a:rPr lang="sk-SK" sz="2600" dirty="0" smtClean="0"/>
              <a:t> </a:t>
            </a:r>
            <a:r>
              <a:rPr lang="sk-SK" sz="2600" dirty="0"/>
              <a:t>časových úsekoch. </a:t>
            </a:r>
            <a:endParaRPr lang="sk-SK" sz="2600" dirty="0" smtClean="0"/>
          </a:p>
          <a:p>
            <a:pPr marL="12700" indent="0">
              <a:buNone/>
            </a:pPr>
            <a:endParaRPr lang="sk-SK" sz="2600" dirty="0" smtClean="0"/>
          </a:p>
          <a:p>
            <a:pPr marL="12700" indent="0">
              <a:buNone/>
            </a:pPr>
            <a:endParaRPr lang="sk-SK" sz="2600" dirty="0"/>
          </a:p>
          <a:p>
            <a:pPr marL="12700" indent="0">
              <a:buNone/>
            </a:pPr>
            <a:r>
              <a:rPr lang="sk-SK" sz="2600" dirty="0" smtClean="0"/>
              <a:t>                  Video</a:t>
            </a:r>
            <a:r>
              <a:rPr lang="sk-SK" sz="2600" dirty="0"/>
              <a:t>: </a:t>
            </a:r>
            <a:r>
              <a:rPr lang="es-ES" sz="2600" dirty="0"/>
              <a:t>ESA/INTEGRAL/</a:t>
            </a:r>
            <a:r>
              <a:rPr lang="es-ES" sz="2600" dirty="0" err="1"/>
              <a:t>JEM</a:t>
            </a:r>
            <a:r>
              <a:rPr lang="es-ES" sz="2600" dirty="0"/>
              <a:t>-X/IBIS/</a:t>
            </a:r>
            <a:r>
              <a:rPr lang="es-ES" sz="2600" dirty="0" err="1"/>
              <a:t>Optical</a:t>
            </a:r>
            <a:r>
              <a:rPr lang="es-ES" sz="2600" dirty="0"/>
              <a:t> </a:t>
            </a:r>
            <a:endParaRPr lang="sk-SK" sz="2600" dirty="0"/>
          </a:p>
          <a:p>
            <a:pPr marL="12700" indent="0">
              <a:buNone/>
            </a:pPr>
            <a:r>
              <a:rPr lang="sk-SK" sz="2600" dirty="0" smtClean="0"/>
              <a:t>                  </a:t>
            </a:r>
            <a:r>
              <a:rPr lang="sk-SK" sz="2600" dirty="0" err="1" smtClean="0"/>
              <a:t>Foto</a:t>
            </a:r>
            <a:r>
              <a:rPr lang="es-ES" sz="2600" dirty="0"/>
              <a:t>:</a:t>
            </a:r>
            <a:r>
              <a:rPr lang="sk-SK" sz="2600" dirty="0"/>
              <a:t> </a:t>
            </a:r>
            <a:r>
              <a:rPr lang="sk-SK" sz="2600" dirty="0" smtClean="0"/>
              <a:t> </a:t>
            </a:r>
            <a:r>
              <a:rPr lang="es-ES" sz="2600" dirty="0" smtClean="0"/>
              <a:t>ESO </a:t>
            </a:r>
            <a:r>
              <a:rPr lang="es-ES" sz="2600" dirty="0"/>
              <a:t>&amp; S. </a:t>
            </a:r>
            <a:r>
              <a:rPr lang="es-ES" sz="2600" dirty="0" err="1"/>
              <a:t>Brunier</a:t>
            </a:r>
            <a:endParaRPr lang="en-US" sz="2600" dirty="0"/>
          </a:p>
        </p:txBody>
      </p:sp>
      <p:pic>
        <p:nvPicPr>
          <p:cNvPr id="8" name="710_Galactic_Bulge_INTEGRAL_IBIS_JEM-X_768w.mp4">
            <a:hlinkClick r:id="" action="ppaction://media"/>
          </p:cNvPr>
          <p:cNvPicPr>
            <a:picLocks noGrp="1" noChangeAspect="1"/>
          </p:cNvPicPr>
          <p:nvPr>
            <p:ph sz="half" idx="1"/>
            <a:videoFile r:link="rId1"/>
            <p:extLst>
              <p:ext uri="{DAA4B4D4-6D71-4841-9C94-3DE7FCFB9230}">
                <p14:media xmlns:p14="http://schemas.microsoft.com/office/powerpoint/2010/main" r:embed="rId2">
                  <p14:trim st="8400" end="12538.1405"/>
                </p14:media>
              </p:ext>
            </p:extLst>
          </p:nvPr>
        </p:nvPicPr>
        <p:blipFill>
          <a:blip r:embed="rId6"/>
          <a:stretch>
            <a:fillRect/>
          </a:stretch>
        </p:blipFill>
        <p:spPr>
          <a:xfrm>
            <a:off x="4514440" y="1613035"/>
            <a:ext cx="4609831" cy="2592288"/>
          </a:xfrm>
        </p:spPr>
      </p:pic>
    </p:spTree>
    <p:extLst>
      <p:ext uri="{BB962C8B-B14F-4D97-AF65-F5344CB8AC3E}">
        <p14:creationId xmlns:p14="http://schemas.microsoft.com/office/powerpoint/2010/main" val="9718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niverse-review.ca/I02-02-CMBRspect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4" y="1124744"/>
            <a:ext cx="4486098" cy="34704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rmAutofit fontScale="90000"/>
          </a:bodyPr>
          <a:lstStyle/>
          <a:p>
            <a:r>
              <a:rPr lang="sk-SK" dirty="0"/>
              <a:t>Pozorovanie vesmíru </a:t>
            </a:r>
            <a:r>
              <a:rPr lang="en-US" dirty="0"/>
              <a:t>v </a:t>
            </a:r>
            <a:r>
              <a:rPr lang="sk-SK" dirty="0" smtClean="0"/>
              <a:t>mikrovlnnej </a:t>
            </a:r>
            <a:r>
              <a:rPr lang="en-US" dirty="0" err="1" smtClean="0"/>
              <a:t>oblasti</a:t>
            </a:r>
            <a:endParaRPr lang="sk-SK" noProof="0" dirty="0"/>
          </a:p>
        </p:txBody>
      </p:sp>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283968" y="4509120"/>
            <a:ext cx="4800535" cy="2304256"/>
          </a:xfrm>
        </p:spPr>
      </p:pic>
      <p:sp>
        <p:nvSpPr>
          <p:cNvPr id="6" name="Content Placeholder 5"/>
          <p:cNvSpPr>
            <a:spLocks noGrp="1"/>
          </p:cNvSpPr>
          <p:nvPr>
            <p:ph sz="half" idx="13"/>
          </p:nvPr>
        </p:nvSpPr>
        <p:spPr/>
        <p:txBody>
          <a:bodyPr/>
          <a:lstStyle/>
          <a:p>
            <a:r>
              <a:rPr lang="sk-SK" dirty="0"/>
              <a:t>Exaktná </a:t>
            </a:r>
            <a:r>
              <a:rPr lang="sk-SK" dirty="0" smtClean="0"/>
              <a:t>kozmológia</a:t>
            </a:r>
            <a:endParaRPr lang="sk-SK" dirty="0"/>
          </a:p>
        </p:txBody>
      </p:sp>
      <p:sp>
        <p:nvSpPr>
          <p:cNvPr id="12" name="Content Placeholder 11"/>
          <p:cNvSpPr>
            <a:spLocks noGrp="1"/>
          </p:cNvSpPr>
          <p:nvPr>
            <p:ph sz="half" idx="14"/>
          </p:nvPr>
        </p:nvSpPr>
        <p:spPr>
          <a:xfrm>
            <a:off x="4499992" y="1527844"/>
            <a:ext cx="4644008" cy="2664296"/>
          </a:xfrm>
        </p:spPr>
        <p:txBody>
          <a:bodyPr>
            <a:normAutofit/>
          </a:bodyPr>
          <a:lstStyle/>
          <a:p>
            <a:r>
              <a:rPr lang="sk-SK" sz="2300" dirty="0" smtClean="0"/>
              <a:t>vychádza </a:t>
            </a:r>
            <a:r>
              <a:rPr lang="sk-SK" sz="2300" dirty="0"/>
              <a:t>z hypotézy o Big </a:t>
            </a:r>
            <a:r>
              <a:rPr lang="sk-SK" sz="2300" dirty="0" err="1"/>
              <a:t>Bang-u</a:t>
            </a:r>
            <a:r>
              <a:rPr lang="sk-SK" sz="2300" dirty="0"/>
              <a:t> </a:t>
            </a:r>
            <a:r>
              <a:rPr lang="sk-SK" sz="2300" dirty="0" smtClean="0"/>
              <a:t>potvrdenej </a:t>
            </a:r>
            <a:r>
              <a:rPr lang="sk-SK" sz="2300" dirty="0"/>
              <a:t>pozorovaním </a:t>
            </a:r>
            <a:r>
              <a:rPr lang="sk-SK" sz="2300" dirty="0" smtClean="0"/>
              <a:t>reliktného </a:t>
            </a:r>
            <a:r>
              <a:rPr lang="sk-SK" sz="2300" dirty="0"/>
              <a:t>mikrovlnného </a:t>
            </a:r>
            <a:r>
              <a:rPr lang="sk-SK" sz="2300" dirty="0" smtClean="0"/>
              <a:t>pozadia (CMB)</a:t>
            </a:r>
          </a:p>
          <a:p>
            <a:r>
              <a:rPr lang="sk-SK" sz="2300" dirty="0" smtClean="0"/>
              <a:t>ako </a:t>
            </a:r>
            <a:r>
              <a:rPr lang="sk-SK" sz="2300" dirty="0"/>
              <a:t>žiarenia ideálneho čierneho telesa </a:t>
            </a:r>
            <a:r>
              <a:rPr lang="sk-SK" sz="2300" dirty="0" smtClean="0"/>
              <a:t>s </a:t>
            </a:r>
            <a:r>
              <a:rPr lang="sk-SK" sz="2300" dirty="0"/>
              <a:t>teplotou </a:t>
            </a:r>
            <a:r>
              <a:rPr lang="en-US" sz="2300" dirty="0"/>
              <a:t>2.725 ± 0.020 </a:t>
            </a:r>
            <a:r>
              <a:rPr lang="en-US" sz="2300" dirty="0" smtClean="0"/>
              <a:t>K</a:t>
            </a:r>
            <a:r>
              <a:rPr lang="sk-SK" sz="2300" dirty="0" smtClean="0"/>
              <a:t> </a:t>
            </a:r>
            <a:br>
              <a:rPr lang="sk-SK" sz="2300" dirty="0" smtClean="0"/>
            </a:br>
            <a:r>
              <a:rPr lang="sk-SK" sz="2300" dirty="0" smtClean="0"/>
              <a:t>a amplitúdou </a:t>
            </a:r>
            <a:r>
              <a:rPr lang="sk-SK" sz="2300" dirty="0"/>
              <a:t>dipólovej zložky </a:t>
            </a:r>
            <a:r>
              <a:rPr lang="en-US" sz="2300" dirty="0"/>
              <a:t>3.353 ± 0.024 </a:t>
            </a:r>
            <a:r>
              <a:rPr lang="en-US" sz="2300" dirty="0" err="1"/>
              <a:t>mK</a:t>
            </a:r>
            <a:endParaRPr lang="en-US" sz="2300" dirty="0"/>
          </a:p>
        </p:txBody>
      </p:sp>
      <p:sp>
        <p:nvSpPr>
          <p:cNvPr id="9" name="Content Placeholder 11"/>
          <p:cNvSpPr txBox="1">
            <a:spLocks/>
          </p:cNvSpPr>
          <p:nvPr/>
        </p:nvSpPr>
        <p:spPr>
          <a:xfrm>
            <a:off x="61152" y="4595240"/>
            <a:ext cx="4222816" cy="2218136"/>
          </a:xfrm>
          <a:prstGeom prst="rect">
            <a:avLst/>
          </a:prstGeom>
        </p:spPr>
        <p:txBody>
          <a:bodyPr vert="horz" lIns="91440" tIns="45720" rIns="91440" bIns="45720" rtlCol="0">
            <a:normAutofit fontScale="92500" lnSpcReduction="10000"/>
          </a:bodyPr>
          <a:lstStyle>
            <a:lvl1pPr marL="263525" indent="-250825"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sk-SK" sz="2300" dirty="0" smtClean="0"/>
              <a:t>pozorovaná dipólová </a:t>
            </a:r>
            <a:r>
              <a:rPr lang="sk-SK" sz="2300" dirty="0" err="1" smtClean="0"/>
              <a:t>anizotrópia</a:t>
            </a:r>
            <a:r>
              <a:rPr lang="sk-SK" sz="2300" dirty="0" smtClean="0"/>
              <a:t> je dôsledkom </a:t>
            </a:r>
            <a:r>
              <a:rPr lang="sk-SK" sz="2300" dirty="0" err="1" smtClean="0"/>
              <a:t>Dopplerovho</a:t>
            </a:r>
            <a:r>
              <a:rPr lang="sk-SK" sz="2300" dirty="0" smtClean="0"/>
              <a:t> javu a súvisí s pohybom pozorovacieho prístroja voči CMB</a:t>
            </a:r>
          </a:p>
          <a:p>
            <a:r>
              <a:rPr lang="sk-SK" sz="2300" dirty="0" smtClean="0"/>
              <a:t>rýchlosť pohybu družice COBE (Zeme, Slnečnej sústavy, ...) voči CMB je 384</a:t>
            </a:r>
            <a:r>
              <a:rPr lang="en-US" sz="2300" dirty="0"/>
              <a:t> ± </a:t>
            </a:r>
            <a:r>
              <a:rPr lang="en-US" sz="2300" dirty="0" smtClean="0"/>
              <a:t>2</a:t>
            </a:r>
            <a:r>
              <a:rPr lang="sk-SK" sz="2300" dirty="0" smtClean="0"/>
              <a:t> km/s</a:t>
            </a:r>
            <a:endParaRPr lang="en-US" sz="2300" dirty="0"/>
          </a:p>
        </p:txBody>
      </p:sp>
    </p:spTree>
    <p:extLst>
      <p:ext uri="{BB962C8B-B14F-4D97-AF65-F5344CB8AC3E}">
        <p14:creationId xmlns:p14="http://schemas.microsoft.com/office/powerpoint/2010/main" val="34702060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sk-SK" dirty="0" smtClean="0"/>
              <a:t>mikrovlnnej </a:t>
            </a:r>
            <a:r>
              <a:rPr lang="en-US" dirty="0" err="1" smtClean="0"/>
              <a:t>oblasti</a:t>
            </a:r>
            <a:endParaRPr lang="sk-SK" noProof="0" dirty="0"/>
          </a:p>
        </p:txBody>
      </p:sp>
      <p:sp>
        <p:nvSpPr>
          <p:cNvPr id="7" name="Content Placeholder 6"/>
          <p:cNvSpPr>
            <a:spLocks noGrp="1"/>
          </p:cNvSpPr>
          <p:nvPr>
            <p:ph sz="half" idx="1"/>
          </p:nvPr>
        </p:nvSpPr>
        <p:spPr>
          <a:xfrm>
            <a:off x="0" y="1340768"/>
            <a:ext cx="4677034" cy="5112568"/>
          </a:xfrm>
        </p:spPr>
        <p:txBody>
          <a:bodyPr>
            <a:normAutofit fontScale="92500" lnSpcReduction="10000"/>
          </a:bodyPr>
          <a:lstStyle/>
          <a:p>
            <a:r>
              <a:rPr lang="sk-SK" noProof="0" dirty="0" smtClean="0"/>
              <a:t>naše najpresnejšie poznatky </a:t>
            </a:r>
            <a:br>
              <a:rPr lang="sk-SK" noProof="0" dirty="0" smtClean="0"/>
            </a:br>
            <a:r>
              <a:rPr lang="sk-SK" noProof="0" dirty="0" smtClean="0"/>
              <a:t>o rannom vesmíre pochádzajú z pozorovania mikrovlnného reliktného pozadia objaveného  A. </a:t>
            </a:r>
            <a:r>
              <a:rPr lang="sk-SK" noProof="0" dirty="0" err="1" smtClean="0"/>
              <a:t>Penziasom</a:t>
            </a:r>
            <a:r>
              <a:rPr lang="sk-SK" noProof="0" dirty="0" smtClean="0"/>
              <a:t> a  R. </a:t>
            </a:r>
            <a:r>
              <a:rPr lang="sk-SK" noProof="0" dirty="0" err="1" smtClean="0"/>
              <a:t>Wilsonom</a:t>
            </a:r>
            <a:r>
              <a:rPr lang="sk-SK" noProof="0" dirty="0" smtClean="0"/>
              <a:t> (1964)</a:t>
            </a:r>
          </a:p>
          <a:p>
            <a:endParaRPr lang="sk-SK" sz="1900" noProof="0" dirty="0" smtClean="0"/>
          </a:p>
          <a:p>
            <a:r>
              <a:rPr lang="sk-SK" noProof="0" dirty="0" smtClean="0"/>
              <a:t>pre tento účel boli použité vesmírne observatória</a:t>
            </a:r>
          </a:p>
          <a:p>
            <a:pPr lvl="1"/>
            <a:r>
              <a:rPr lang="sk-SK" noProof="0" dirty="0" err="1" smtClean="0"/>
              <a:t>Cosmic</a:t>
            </a:r>
            <a:r>
              <a:rPr lang="sk-SK" noProof="0" dirty="0" smtClean="0"/>
              <a:t> </a:t>
            </a:r>
            <a:r>
              <a:rPr lang="sk-SK" noProof="0" dirty="0" err="1" smtClean="0"/>
              <a:t>Background</a:t>
            </a:r>
            <a:r>
              <a:rPr lang="sk-SK" noProof="0" dirty="0" smtClean="0"/>
              <a:t> Explorer (1992)</a:t>
            </a:r>
          </a:p>
          <a:p>
            <a:pPr lvl="1"/>
            <a:r>
              <a:rPr lang="sk-SK" noProof="0" dirty="0" err="1" smtClean="0"/>
              <a:t>Wilkinson</a:t>
            </a:r>
            <a:r>
              <a:rPr lang="sk-SK" noProof="0" dirty="0" smtClean="0"/>
              <a:t> </a:t>
            </a:r>
            <a:r>
              <a:rPr lang="sk-SK" noProof="0" dirty="0" err="1" smtClean="0"/>
              <a:t>Microwave</a:t>
            </a:r>
            <a:r>
              <a:rPr lang="sk-SK" noProof="0" dirty="0" smtClean="0"/>
              <a:t> </a:t>
            </a:r>
            <a:r>
              <a:rPr lang="sk-SK" noProof="0" dirty="0" err="1" smtClean="0"/>
              <a:t>Anisotropy</a:t>
            </a:r>
            <a:r>
              <a:rPr lang="sk-SK" noProof="0" dirty="0" smtClean="0"/>
              <a:t> </a:t>
            </a:r>
            <a:r>
              <a:rPr lang="sk-SK" noProof="0" dirty="0" err="1" smtClean="0"/>
              <a:t>Probe</a:t>
            </a:r>
            <a:r>
              <a:rPr lang="sk-SK" noProof="0" dirty="0" smtClean="0"/>
              <a:t> (2003)</a:t>
            </a:r>
          </a:p>
          <a:p>
            <a:pPr lvl="1"/>
            <a:r>
              <a:rPr lang="sk-SK" noProof="0" dirty="0" smtClean="0"/>
              <a:t>sonda </a:t>
            </a:r>
            <a:r>
              <a:rPr lang="sk-SK" noProof="0" dirty="0" err="1" smtClean="0"/>
              <a:t>Planck</a:t>
            </a:r>
            <a:r>
              <a:rPr lang="sk-SK" noProof="0" dirty="0" smtClean="0"/>
              <a:t> (2009)</a:t>
            </a:r>
            <a:endParaRPr lang="sk-SK" noProof="0" dirty="0"/>
          </a:p>
        </p:txBody>
      </p:sp>
      <p:sp>
        <p:nvSpPr>
          <p:cNvPr id="2" name="Content Placeholder 1"/>
          <p:cNvSpPr>
            <a:spLocks noGrp="1"/>
          </p:cNvSpPr>
          <p:nvPr>
            <p:ph sz="half" idx="13"/>
          </p:nvPr>
        </p:nvSpPr>
        <p:spPr/>
        <p:txBody>
          <a:bodyPr>
            <a:normAutofit/>
          </a:bodyPr>
          <a:lstStyle/>
          <a:p>
            <a:r>
              <a:rPr lang="sk-SK" sz="2800" noProof="0" dirty="0" smtClean="0"/>
              <a:t>Mikrovlnné kozmické pozadie</a:t>
            </a:r>
            <a:endParaRPr lang="sk-SK" sz="2800" noProof="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005"/>
          <a:stretch/>
        </p:blipFill>
        <p:spPr>
          <a:xfrm>
            <a:off x="4355976" y="3861048"/>
            <a:ext cx="4713546" cy="270807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034" y="1501560"/>
            <a:ext cx="4392488" cy="2189595"/>
          </a:xfrm>
          <a:prstGeom prst="rect">
            <a:avLst/>
          </a:prstGeom>
        </p:spPr>
      </p:pic>
      <p:sp>
        <p:nvSpPr>
          <p:cNvPr id="11" name="Rectangle 10"/>
          <p:cNvSpPr/>
          <p:nvPr/>
        </p:nvSpPr>
        <p:spPr>
          <a:xfrm>
            <a:off x="7487816" y="6453336"/>
            <a:ext cx="1656184" cy="338554"/>
          </a:xfrm>
          <a:prstGeom prst="rect">
            <a:avLst/>
          </a:prstGeom>
        </p:spPr>
        <p:txBody>
          <a:bodyPr wrap="square">
            <a:spAutoFit/>
          </a:bodyPr>
          <a:lstStyle/>
          <a:p>
            <a:r>
              <a:rPr lang="sk-SK" sz="1600" dirty="0" smtClean="0"/>
              <a:t>Zdroj: ESA/</a:t>
            </a:r>
            <a:r>
              <a:rPr lang="sk-SK" sz="1600" dirty="0" err="1" smtClean="0"/>
              <a:t>Planck</a:t>
            </a:r>
            <a:r>
              <a:rPr lang="sk-SK" sz="1600" dirty="0" smtClean="0"/>
              <a:t> </a:t>
            </a:r>
            <a:endParaRPr lang="en-GB" sz="1600" dirty="0"/>
          </a:p>
        </p:txBody>
      </p:sp>
    </p:spTree>
    <p:extLst>
      <p:ext uri="{BB962C8B-B14F-4D97-AF65-F5344CB8AC3E}">
        <p14:creationId xmlns:p14="http://schemas.microsoft.com/office/powerpoint/2010/main" val="29944203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sk-SK" dirty="0" smtClean="0"/>
              <a:t>mikrovlnnej </a:t>
            </a:r>
            <a:r>
              <a:rPr lang="en-US" dirty="0" err="1" smtClean="0"/>
              <a:t>oblasti</a:t>
            </a:r>
            <a:endParaRPr lang="sk-SK" noProof="0" dirty="0"/>
          </a:p>
        </p:txBody>
      </p:sp>
      <p:sp>
        <p:nvSpPr>
          <p:cNvPr id="3" name="Content Placeholder 2"/>
          <p:cNvSpPr>
            <a:spLocks noGrp="1"/>
          </p:cNvSpPr>
          <p:nvPr>
            <p:ph sz="half" idx="13"/>
          </p:nvPr>
        </p:nvSpPr>
        <p:spPr/>
        <p:txBody>
          <a:bodyPr/>
          <a:lstStyle/>
          <a:p>
            <a:r>
              <a:rPr lang="sk-SK" dirty="0" err="1"/>
              <a:t>WMAP</a:t>
            </a:r>
            <a:r>
              <a:rPr lang="sk-SK" dirty="0"/>
              <a:t> a </a:t>
            </a:r>
            <a:r>
              <a:rPr lang="sk-SK" dirty="0" err="1" smtClean="0"/>
              <a:t>PLANCK</a:t>
            </a:r>
            <a:endParaRPr lang="en-US" dirty="0"/>
          </a:p>
        </p:txBody>
      </p:sp>
      <p:pic>
        <p:nvPicPr>
          <p:cNvPr id="8"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9388" y="1386306"/>
            <a:ext cx="4316412" cy="3698878"/>
          </a:xfrm>
        </p:spPr>
      </p:pic>
      <p:pic>
        <p:nvPicPr>
          <p:cNvPr id="10" name="Content Placeholder 2"/>
          <p:cNvPicPr>
            <a:picLocks noGrp="1" noChangeAspect="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4719638" y="1691177"/>
            <a:ext cx="4316412" cy="3089135"/>
          </a:xfrm>
        </p:spPr>
      </p:pic>
      <p:sp>
        <p:nvSpPr>
          <p:cNvPr id="6" name="Content Placeholder 11"/>
          <p:cNvSpPr txBox="1">
            <a:spLocks/>
          </p:cNvSpPr>
          <p:nvPr/>
        </p:nvSpPr>
        <p:spPr>
          <a:xfrm>
            <a:off x="133160" y="5085184"/>
            <a:ext cx="8975344" cy="1584176"/>
          </a:xfrm>
          <a:prstGeom prst="rect">
            <a:avLst/>
          </a:prstGeom>
        </p:spPr>
        <p:txBody>
          <a:bodyPr vert="horz" lIns="91440" tIns="45720" rIns="91440" bIns="45720" rtlCol="0">
            <a:normAutofit fontScale="77500" lnSpcReduction="20000"/>
          </a:bodyPr>
          <a:lstStyle>
            <a:lvl1pPr marL="263525" indent="-250825"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sk-SK" sz="2300" dirty="0" smtClean="0"/>
              <a:t>presné pozorovanie kozmického mikrovlnného pozadia je ale skutočne netriviálny problém</a:t>
            </a:r>
          </a:p>
          <a:p>
            <a:r>
              <a:rPr lang="sk-SK" sz="2300" dirty="0" smtClean="0"/>
              <a:t>to čo sa v populárno-vedeckej aj „bulvárnej“ tlači prezentuje ako jasný výsledok je zvyčajne dôsledkom rozsiahlej a veľmi zložitej analýzy meraného signálu</a:t>
            </a:r>
          </a:p>
          <a:p>
            <a:r>
              <a:rPr lang="sk-SK" sz="2300" dirty="0" smtClean="0"/>
              <a:t>obrázky vyššie znázorňujú aká úzka je frekvenčná oblasť v ktorej intenzita CMB prevyšuje iné </a:t>
            </a:r>
            <a:r>
              <a:rPr lang="sk-SK" sz="2300" dirty="0" err="1" smtClean="0"/>
              <a:t>pozaďové</a:t>
            </a:r>
            <a:r>
              <a:rPr lang="sk-SK" sz="2300" dirty="0" smtClean="0"/>
              <a:t> javy a koľko kanálov je určených len na charakterizáciu tohto pozadia</a:t>
            </a:r>
            <a:br>
              <a:rPr lang="sk-SK" sz="2300" dirty="0" smtClean="0"/>
            </a:br>
            <a:r>
              <a:rPr lang="sk-SK" sz="2300" dirty="0" smtClean="0"/>
              <a:t>(vľavo charakteristiky pozorovacích kanálov sondy WMAP, vpravo sondy </a:t>
            </a:r>
            <a:r>
              <a:rPr lang="sk-SK" sz="2300" dirty="0" err="1" smtClean="0"/>
              <a:t>PLANCK</a:t>
            </a:r>
            <a:r>
              <a:rPr lang="en-US" sz="2300" dirty="0" smtClean="0"/>
              <a:t>)</a:t>
            </a:r>
            <a:r>
              <a:rPr lang="sk-SK" sz="2300" dirty="0" smtClean="0"/>
              <a:t> </a:t>
            </a:r>
            <a:endParaRPr lang="en-US" sz="2300" dirty="0"/>
          </a:p>
        </p:txBody>
      </p:sp>
    </p:spTree>
    <p:extLst>
      <p:ext uri="{BB962C8B-B14F-4D97-AF65-F5344CB8AC3E}">
        <p14:creationId xmlns:p14="http://schemas.microsoft.com/office/powerpoint/2010/main" val="2057241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sk-SK" dirty="0"/>
              <a:t>Pozorovanie vesmíru </a:t>
            </a:r>
            <a:r>
              <a:rPr lang="en-US" dirty="0"/>
              <a:t>v </a:t>
            </a:r>
            <a:r>
              <a:rPr lang="sk-SK" dirty="0" smtClean="0"/>
              <a:t>mikrovlnnej </a:t>
            </a:r>
            <a:r>
              <a:rPr lang="en-US" dirty="0" err="1" smtClean="0"/>
              <a:t>oblasti</a:t>
            </a:r>
            <a:endParaRPr lang="sk-SK" noProof="0" dirty="0"/>
          </a:p>
        </p:txBody>
      </p:sp>
      <p:sp>
        <p:nvSpPr>
          <p:cNvPr id="6" name="Content Placeholder 5"/>
          <p:cNvSpPr>
            <a:spLocks noGrp="1"/>
          </p:cNvSpPr>
          <p:nvPr>
            <p:ph sz="half" idx="13"/>
          </p:nvPr>
        </p:nvSpPr>
        <p:spPr/>
        <p:txBody>
          <a:bodyPr>
            <a:normAutofit fontScale="92500" lnSpcReduction="10000"/>
          </a:bodyPr>
          <a:lstStyle/>
          <a:p>
            <a:r>
              <a:rPr lang="en-US" dirty="0"/>
              <a:t>Inform</a:t>
            </a:r>
            <a:r>
              <a:rPr lang="sk-SK" dirty="0"/>
              <a:t>á</a:t>
            </a:r>
            <a:r>
              <a:rPr lang="en-US" dirty="0" err="1"/>
              <a:t>cia</a:t>
            </a:r>
            <a:r>
              <a:rPr lang="en-US" dirty="0"/>
              <a:t> </a:t>
            </a:r>
            <a:r>
              <a:rPr lang="sk-SK" dirty="0"/>
              <a:t>o stave nášho vesmíru</a:t>
            </a:r>
            <a:r>
              <a:rPr lang="en-US" dirty="0"/>
              <a:t> </a:t>
            </a:r>
            <a:r>
              <a:rPr lang="sk-SK" dirty="0" smtClean="0"/>
              <a:t/>
            </a:r>
            <a:br>
              <a:rPr lang="sk-SK" dirty="0" smtClean="0"/>
            </a:br>
            <a:r>
              <a:rPr lang="sk-SK" dirty="0" smtClean="0"/>
              <a:t>v </a:t>
            </a:r>
            <a:r>
              <a:rPr lang="sk-SK" dirty="0"/>
              <a:t>čase</a:t>
            </a:r>
            <a:r>
              <a:rPr lang="en-US" dirty="0"/>
              <a:t> </a:t>
            </a:r>
            <a:r>
              <a:rPr lang="en-US" i="1" dirty="0">
                <a:latin typeface="Euclid" panose="02020503060505020303" pitchFamily="18" charset="0"/>
              </a:rPr>
              <a:t>z</a:t>
            </a:r>
            <a:r>
              <a:rPr lang="sk-SK" dirty="0">
                <a:sym typeface="Symbol"/>
              </a:rPr>
              <a:t> </a:t>
            </a:r>
            <a:r>
              <a:rPr lang="en-US" dirty="0">
                <a:sym typeface="Symbol"/>
              </a:rPr>
              <a:t></a:t>
            </a:r>
            <a:r>
              <a:rPr lang="sk-SK" dirty="0">
                <a:sym typeface="Symbol"/>
              </a:rPr>
              <a:t> </a:t>
            </a:r>
            <a:r>
              <a:rPr lang="en-US" dirty="0"/>
              <a:t>1000</a:t>
            </a:r>
            <a:endParaRPr lang="sk-SK" dirty="0"/>
          </a:p>
        </p:txBody>
      </p:sp>
      <p:sp>
        <p:nvSpPr>
          <p:cNvPr id="3" name="Content Placeholder 2"/>
          <p:cNvSpPr>
            <a:spLocks noGrp="1"/>
          </p:cNvSpPr>
          <p:nvPr>
            <p:ph sz="half" idx="14"/>
          </p:nvPr>
        </p:nvSpPr>
        <p:spPr/>
        <p:txBody>
          <a:bodyPr/>
          <a:lstStyle/>
          <a:p>
            <a:endParaRPr lang="en-US"/>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8" y="1519189"/>
            <a:ext cx="9087544" cy="5366195"/>
          </a:xfrm>
          <a:prstGeom prst="rect">
            <a:avLst/>
          </a:prstGeom>
        </p:spPr>
      </p:pic>
      <p:sp>
        <p:nvSpPr>
          <p:cNvPr id="10" name="Down Arrow 9"/>
          <p:cNvSpPr/>
          <p:nvPr/>
        </p:nvSpPr>
        <p:spPr>
          <a:xfrm>
            <a:off x="2195736" y="2780928"/>
            <a:ext cx="648072" cy="2592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t>primordial fluctuations</a:t>
            </a:r>
            <a:endParaRPr lang="en-US" b="1" dirty="0"/>
          </a:p>
        </p:txBody>
      </p:sp>
      <p:grpSp>
        <p:nvGrpSpPr>
          <p:cNvPr id="11" name="Group 10"/>
          <p:cNvGrpSpPr/>
          <p:nvPr/>
        </p:nvGrpSpPr>
        <p:grpSpPr>
          <a:xfrm>
            <a:off x="1224801" y="1337000"/>
            <a:ext cx="2236015" cy="5151776"/>
            <a:chOff x="1152793" y="1120976"/>
            <a:chExt cx="2236015" cy="5151776"/>
          </a:xfrm>
        </p:grpSpPr>
        <p:sp>
          <p:nvSpPr>
            <p:cNvPr id="13" name="Down Arrow 12"/>
            <p:cNvSpPr/>
            <p:nvPr/>
          </p:nvSpPr>
          <p:spPr>
            <a:xfrm rot="16200000">
              <a:off x="1976693" y="297076"/>
              <a:ext cx="576063" cy="22238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t>flat universe </a:t>
              </a:r>
              <a:r>
                <a:rPr lang="en-US" b="1" i="1" dirty="0" smtClean="0"/>
                <a:t>k</a:t>
              </a:r>
              <a:r>
                <a:rPr lang="en-US" b="1" dirty="0" smtClean="0"/>
                <a:t>&lt;0.04</a:t>
              </a:r>
              <a:endParaRPr lang="en-US" b="1" dirty="0"/>
            </a:p>
          </p:txBody>
        </p:sp>
        <p:cxnSp>
          <p:nvCxnSpPr>
            <p:cNvPr id="14" name="Straight Connector 13"/>
            <p:cNvCxnSpPr/>
            <p:nvPr/>
          </p:nvCxnSpPr>
          <p:spPr>
            <a:xfrm>
              <a:off x="3388808" y="1196752"/>
              <a:ext cx="0" cy="50760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843808" y="2534056"/>
            <a:ext cx="1872208" cy="1912944"/>
            <a:chOff x="2771800" y="2318032"/>
            <a:chExt cx="1872208" cy="1912944"/>
          </a:xfrm>
        </p:grpSpPr>
        <p:sp>
          <p:nvSpPr>
            <p:cNvPr id="16" name="Up-Down Arrow 15"/>
            <p:cNvSpPr/>
            <p:nvPr/>
          </p:nvSpPr>
          <p:spPr>
            <a:xfrm>
              <a:off x="3766264" y="2358976"/>
              <a:ext cx="720080" cy="1872000"/>
            </a:xfrm>
            <a:prstGeom prst="upDownArrow">
              <a:avLst>
                <a:gd name="adj1" fmla="val 50000"/>
                <a:gd name="adj2" fmla="val 65704"/>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sym typeface="Symbol"/>
                </a:rPr>
                <a:t></a:t>
              </a:r>
              <a:r>
                <a:rPr lang="en-US" b="1" baseline="-25000" dirty="0">
                  <a:sym typeface="Symbol"/>
                </a:rPr>
                <a:t>b</a:t>
              </a:r>
              <a:r>
                <a:rPr lang="en-US" b="1" dirty="0" smtClean="0">
                  <a:sym typeface="Symbol"/>
                </a:rPr>
                <a:t>= 0.048</a:t>
              </a:r>
              <a:endParaRPr lang="en-US" b="1" dirty="0"/>
            </a:p>
          </p:txBody>
        </p:sp>
        <p:cxnSp>
          <p:nvCxnSpPr>
            <p:cNvPr id="17" name="Straight Connector 16"/>
            <p:cNvCxnSpPr/>
            <p:nvPr/>
          </p:nvCxnSpPr>
          <p:spPr>
            <a:xfrm>
              <a:off x="2771800" y="2318032"/>
              <a:ext cx="1872208"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10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marL="514350" indent="-514350"/>
            <a:r>
              <a:rPr lang="sk-SK" noProof="0" dirty="0" smtClean="0"/>
              <a:t>Optické  vesmírne teleskopy</a:t>
            </a:r>
            <a:endParaRPr lang="sk-SK" noProof="0" dirty="0"/>
          </a:p>
        </p:txBody>
      </p:sp>
      <p:sp>
        <p:nvSpPr>
          <p:cNvPr id="11" name="Content Placeholder 10"/>
          <p:cNvSpPr>
            <a:spLocks noGrp="1"/>
          </p:cNvSpPr>
          <p:nvPr>
            <p:ph sz="half" idx="1"/>
          </p:nvPr>
        </p:nvSpPr>
        <p:spPr>
          <a:xfrm>
            <a:off x="76200" y="1124744"/>
            <a:ext cx="4495800" cy="2448272"/>
          </a:xfrm>
        </p:spPr>
        <p:txBody>
          <a:bodyPr>
            <a:normAutofit fontScale="70000" lnSpcReduction="20000"/>
          </a:bodyPr>
          <a:lstStyle/>
          <a:p>
            <a:r>
              <a:rPr lang="sk-SK" noProof="0" dirty="0" smtClean="0"/>
              <a:t>kozmické optické teleskopy</a:t>
            </a:r>
          </a:p>
          <a:p>
            <a:pPr marL="357188" lvl="1" indent="-187325"/>
            <a:r>
              <a:rPr lang="sk-SK" sz="2600" noProof="0" dirty="0" smtClean="0"/>
              <a:t>majú oveľa vyššiu stabilitu obrazu, preto môžu využívať dlhé expozičné časy </a:t>
            </a:r>
            <a:r>
              <a:rPr lang="en-US" sz="2600" noProof="0" dirty="0" smtClean="0"/>
              <a:t/>
            </a:r>
            <a:br>
              <a:rPr lang="en-US" sz="2600" noProof="0" dirty="0" smtClean="0"/>
            </a:br>
            <a:r>
              <a:rPr lang="sk-SK" sz="2600" noProof="0" dirty="0" smtClean="0"/>
              <a:t>dosiahnuť rozlíšenie veľmi slabých objektov aj s oveľa menším primárnym zrkadlom</a:t>
            </a:r>
          </a:p>
          <a:p>
            <a:pPr marL="357188" lvl="1" indent="-187325"/>
            <a:r>
              <a:rPr lang="sk-SK" sz="2600" noProof="0" dirty="0" smtClean="0"/>
              <a:t>umožňujú pozorovanie okrajových oblastí  optického spektra (infračervenej </a:t>
            </a:r>
            <a:r>
              <a:rPr lang="en-US" sz="2600" noProof="0" dirty="0" smtClean="0"/>
              <a:t/>
            </a:r>
            <a:br>
              <a:rPr lang="en-US" sz="2600" noProof="0" dirty="0" smtClean="0"/>
            </a:br>
            <a:r>
              <a:rPr lang="sk-SK" sz="2600" noProof="0" dirty="0" smtClean="0"/>
              <a:t>a ultrafialovej)</a:t>
            </a:r>
            <a:r>
              <a:rPr lang="en-US" sz="2600" noProof="0" dirty="0" smtClean="0"/>
              <a:t>,</a:t>
            </a:r>
            <a:r>
              <a:rPr lang="sk-SK" sz="2600" noProof="0" dirty="0" smtClean="0"/>
              <a:t> ktoré pozemská atmosféra</a:t>
            </a:r>
            <a:r>
              <a:rPr lang="en-US" sz="2600" noProof="0" dirty="0" smtClean="0"/>
              <a:t> </a:t>
            </a:r>
            <a:r>
              <a:rPr lang="sk-SK" sz="2600" noProof="0" dirty="0" smtClean="0"/>
              <a:t> už pomerne silne absorbuje</a:t>
            </a:r>
            <a:endParaRPr lang="sk-SK" sz="2600" noProof="0" dirty="0"/>
          </a:p>
        </p:txBody>
      </p:sp>
      <p:sp>
        <p:nvSpPr>
          <p:cNvPr id="12" name="Content Placeholder 11"/>
          <p:cNvSpPr>
            <a:spLocks noGrp="1"/>
          </p:cNvSpPr>
          <p:nvPr>
            <p:ph sz="half" idx="13"/>
          </p:nvPr>
        </p:nvSpPr>
        <p:spPr/>
        <p:txBody>
          <a:bodyPr>
            <a:normAutofit fontScale="92500" lnSpcReduction="10000"/>
          </a:bodyPr>
          <a:lstStyle/>
          <a:p>
            <a:r>
              <a:rPr lang="sk-SK" noProof="0" dirty="0" smtClean="0"/>
              <a:t>Význam optických vesmírnych teleskopov</a:t>
            </a:r>
            <a:endParaRPr lang="sk-SK" noProof="0" dirty="0"/>
          </a:p>
        </p:txBody>
      </p:sp>
      <p:pic>
        <p:nvPicPr>
          <p:cNvPr id="14" name="Content Placeholder 6"/>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572000" y="1557128"/>
            <a:ext cx="4529734" cy="3024000"/>
          </a:xfrm>
        </p:spPr>
      </p:pic>
      <p:sp>
        <p:nvSpPr>
          <p:cNvPr id="15" name="TextBox 14"/>
          <p:cNvSpPr txBox="1"/>
          <p:nvPr/>
        </p:nvSpPr>
        <p:spPr>
          <a:xfrm>
            <a:off x="4860034" y="4869160"/>
            <a:ext cx="4157357" cy="1477328"/>
          </a:xfrm>
          <a:prstGeom prst="rect">
            <a:avLst/>
          </a:prstGeom>
          <a:noFill/>
        </p:spPr>
        <p:txBody>
          <a:bodyPr wrap="none" rtlCol="0">
            <a:spAutoFit/>
          </a:bodyPr>
          <a:lstStyle/>
          <a:p>
            <a:r>
              <a:rPr lang="sk-SK" dirty="0" smtClean="0"/>
              <a:t>Na anulovanie vplyvu atmosféry využívajú </a:t>
            </a:r>
            <a:br>
              <a:rPr lang="sk-SK" dirty="0" smtClean="0"/>
            </a:br>
            <a:r>
              <a:rPr lang="sk-SK" dirty="0" smtClean="0"/>
              <a:t>pozemské observatória tzv. adaptabilnú </a:t>
            </a:r>
            <a:br>
              <a:rPr lang="sk-SK" dirty="0" smtClean="0"/>
            </a:br>
            <a:r>
              <a:rPr lang="sk-SK" dirty="0" smtClean="0"/>
              <a:t>optiku pre ktorú vytvára laserový lúč tzv.</a:t>
            </a:r>
          </a:p>
          <a:p>
            <a:r>
              <a:rPr lang="sk-SK" dirty="0" smtClean="0"/>
              <a:t>umelú referenčnú „hviezdu“</a:t>
            </a:r>
            <a:br>
              <a:rPr lang="sk-SK" dirty="0" smtClean="0"/>
            </a:br>
            <a:r>
              <a:rPr lang="sk-SK" dirty="0" err="1" smtClean="0"/>
              <a:t>Foto</a:t>
            </a:r>
            <a:r>
              <a:rPr lang="sk-SK" dirty="0" smtClean="0"/>
              <a:t>: ESO </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558434"/>
            <a:ext cx="4517399" cy="3019281"/>
          </a:xfrm>
          <a:prstGeom prst="rect">
            <a:avLst/>
          </a:prstGeom>
        </p:spPr>
      </p:pic>
      <p:pic>
        <p:nvPicPr>
          <p:cNvPr id="1026" name="Picture 2" descr="Elevation of Brown Township, IL, USA - Topographic Map - Altitude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56" y="3538375"/>
            <a:ext cx="4392173" cy="32750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88024" y="4771018"/>
            <a:ext cx="4140460" cy="1754326"/>
          </a:xfrm>
          <a:prstGeom prst="rect">
            <a:avLst/>
          </a:prstGeom>
          <a:solidFill>
            <a:schemeClr val="bg1"/>
          </a:solidFill>
        </p:spPr>
        <p:txBody>
          <a:bodyPr wrap="square" rtlCol="0">
            <a:spAutoFit/>
          </a:bodyPr>
          <a:lstStyle/>
          <a:p>
            <a:r>
              <a:rPr lang="sk-SK" dirty="0" smtClean="0"/>
              <a:t>Na </a:t>
            </a:r>
            <a:r>
              <a:rPr lang="sk-SK" dirty="0" err="1" smtClean="0"/>
              <a:t>rozhran</a:t>
            </a:r>
            <a:r>
              <a:rPr lang="en-US" dirty="0" err="1" smtClean="0"/>
              <a:t>iach</a:t>
            </a:r>
            <a:r>
              <a:rPr lang="sk-SK" dirty="0" smtClean="0"/>
              <a:t> teplejšieho a studenšieho vzduchu dochádza k lámaniu svetla. Pretože tieto rozhrania nie sú časovo stabilné (pohybujú sa), pozorovaná scenéria akoby „plávala“ a exponované snímky sú rozmazané.</a:t>
            </a:r>
            <a:endParaRPr lang="sk-SK" dirty="0"/>
          </a:p>
        </p:txBody>
      </p:sp>
    </p:spTree>
    <p:extLst>
      <p:ext uri="{BB962C8B-B14F-4D97-AF65-F5344CB8AC3E}">
        <p14:creationId xmlns:p14="http://schemas.microsoft.com/office/powerpoint/2010/main" val="894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sk-SK" noProof="0" dirty="0" smtClean="0"/>
              <a:t>Základný výskum vo vesmíre</a:t>
            </a:r>
            <a:endParaRPr lang="sk-SK" noProof="0" dirty="0"/>
          </a:p>
        </p:txBody>
      </p:sp>
      <p:sp>
        <p:nvSpPr>
          <p:cNvPr id="5" name="Content Placeholder 4"/>
          <p:cNvSpPr>
            <a:spLocks noGrp="1"/>
          </p:cNvSpPr>
          <p:nvPr>
            <p:ph sz="half" idx="1"/>
          </p:nvPr>
        </p:nvSpPr>
        <p:spPr>
          <a:xfrm>
            <a:off x="107504" y="1268760"/>
            <a:ext cx="4316288" cy="5328592"/>
          </a:xfrm>
        </p:spPr>
        <p:txBody>
          <a:bodyPr>
            <a:normAutofit fontScale="77500" lnSpcReduction="20000"/>
          </a:bodyPr>
          <a:lstStyle/>
          <a:p>
            <a:r>
              <a:rPr lang="sk-SK" noProof="0" dirty="0" smtClean="0"/>
              <a:t>veľmi slabé sily (efekty) sa často vôbec nedajú merať v silnom gravitačnom poli Zeme </a:t>
            </a:r>
          </a:p>
          <a:p>
            <a:r>
              <a:rPr lang="sk-SK" noProof="0" dirty="0" smtClean="0"/>
              <a:t>gravitácia je najslabšia základná interakcia a preto mnoho jej efektov je možné merať len </a:t>
            </a:r>
            <a:br>
              <a:rPr lang="sk-SK" noProof="0" dirty="0" smtClean="0"/>
            </a:br>
            <a:r>
              <a:rPr lang="sk-SK" noProof="0" dirty="0" smtClean="0"/>
              <a:t>v kozme</a:t>
            </a:r>
          </a:p>
          <a:p>
            <a:r>
              <a:rPr lang="sk-SK" noProof="0" dirty="0" smtClean="0"/>
              <a:t>prirodzené vákuum vesmírneho priestoru umožňuje merania </a:t>
            </a:r>
            <a:br>
              <a:rPr lang="sk-SK" noProof="0" dirty="0" smtClean="0"/>
            </a:br>
            <a:r>
              <a:rPr lang="sk-SK" noProof="0" dirty="0" smtClean="0"/>
              <a:t>vo vákuu bez vibrujúcich vývev</a:t>
            </a:r>
          </a:p>
          <a:p>
            <a:r>
              <a:rPr lang="sk-SK" noProof="0" dirty="0" smtClean="0"/>
              <a:t>niektoré merania vyžadujú veľké vzdialenosti jednotlivých súčastí </a:t>
            </a:r>
            <a:r>
              <a:rPr lang="sk-SK" noProof="0" dirty="0" err="1" smtClean="0"/>
              <a:t>detektorových</a:t>
            </a:r>
            <a:r>
              <a:rPr lang="sk-SK" noProof="0" dirty="0" smtClean="0"/>
              <a:t> systémov, pre ktoré  nemusia mať na Zemi dosť miesta</a:t>
            </a:r>
          </a:p>
          <a:p>
            <a:r>
              <a:rPr lang="sk-SK" noProof="0" dirty="0" smtClean="0"/>
              <a:t>pozorované entity nemôžu dosiahnuť zemský povrch bez zmeny študovaných vlastností</a:t>
            </a:r>
          </a:p>
        </p:txBody>
      </p:sp>
      <p:sp>
        <p:nvSpPr>
          <p:cNvPr id="7" name="Content Placeholder 6"/>
          <p:cNvSpPr>
            <a:spLocks noGrp="1"/>
          </p:cNvSpPr>
          <p:nvPr>
            <p:ph sz="half" idx="13"/>
          </p:nvPr>
        </p:nvSpPr>
        <p:spPr/>
        <p:txBody>
          <a:bodyPr/>
          <a:lstStyle/>
          <a:p>
            <a:r>
              <a:rPr lang="sk-SK" noProof="0" dirty="0" smtClean="0"/>
              <a:t>Prečo?</a:t>
            </a:r>
            <a:endParaRPr lang="sk-SK" noProof="0" dirty="0"/>
          </a:p>
        </p:txBody>
      </p:sp>
      <p:pic>
        <p:nvPicPr>
          <p:cNvPr id="2" name="Content Placeholder 1"/>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4576069" y="1559843"/>
            <a:ext cx="4508433" cy="3381325"/>
          </a:xfrm>
        </p:spPr>
      </p:pic>
      <p:sp>
        <p:nvSpPr>
          <p:cNvPr id="9" name="Content Placeholder 4"/>
          <p:cNvSpPr txBox="1">
            <a:spLocks/>
          </p:cNvSpPr>
          <p:nvPr/>
        </p:nvSpPr>
        <p:spPr>
          <a:xfrm>
            <a:off x="4572000" y="5013176"/>
            <a:ext cx="4464496" cy="1656184"/>
          </a:xfrm>
          <a:prstGeom prst="rect">
            <a:avLst/>
          </a:prstGeom>
        </p:spPr>
        <p:txBody>
          <a:bodyPr vert="horz" lIns="91440" tIns="45720" rIns="91440" bIns="45720" rtlCol="0">
            <a:noAutofit/>
          </a:bodyPr>
          <a:lstStyle>
            <a:lvl1pPr marL="263525" indent="-250825"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429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719138"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2700" indent="0">
              <a:buNone/>
            </a:pPr>
            <a:r>
              <a:rPr lang="sk-SK" sz="2000" dirty="0" smtClean="0"/>
              <a:t>Vi</a:t>
            </a:r>
            <a:r>
              <a:rPr lang="en-GB" sz="2000" dirty="0" err="1" smtClean="0"/>
              <a:t>zualiz</a:t>
            </a:r>
            <a:r>
              <a:rPr lang="sk-SK" sz="2000" dirty="0" err="1"/>
              <a:t>ácia</a:t>
            </a:r>
            <a:r>
              <a:rPr lang="sk-SK" sz="2000" dirty="0"/>
              <a:t> </a:t>
            </a:r>
            <a:r>
              <a:rPr lang="sk-SK" sz="2000" dirty="0" smtClean="0"/>
              <a:t>uvažovaného detektora </a:t>
            </a:r>
            <a:r>
              <a:rPr lang="sk-SK" sz="2000" dirty="0"/>
              <a:t>gravitačných </a:t>
            </a:r>
            <a:r>
              <a:rPr lang="sk-SK" sz="2000" dirty="0" smtClean="0"/>
              <a:t>vĺn (LISA), </a:t>
            </a:r>
            <a:r>
              <a:rPr lang="sk-SK" sz="2000" dirty="0"/>
              <a:t>ktorého </a:t>
            </a:r>
            <a:r>
              <a:rPr lang="sk-SK" sz="2000" dirty="0" smtClean="0"/>
              <a:t>jednotlivé súčasti </a:t>
            </a:r>
            <a:r>
              <a:rPr lang="sk-SK" sz="2000" dirty="0"/>
              <a:t>(tri samostatné družice) budú musieť byť od seba umiestnené veľmi </a:t>
            </a:r>
            <a:r>
              <a:rPr lang="sk-SK" sz="2000" dirty="0" smtClean="0"/>
              <a:t>ďaleko.</a:t>
            </a:r>
            <a:endParaRPr lang="sk-SK" sz="2000" dirty="0"/>
          </a:p>
        </p:txBody>
      </p:sp>
    </p:spTree>
    <p:extLst>
      <p:ext uri="{BB962C8B-B14F-4D97-AF65-F5344CB8AC3E}">
        <p14:creationId xmlns:p14="http://schemas.microsoft.com/office/powerpoint/2010/main" val="6848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sk-SK" sz="3200" dirty="0" smtClean="0"/>
              <a:t>Detektor elementárnych častíc vo </a:t>
            </a:r>
            <a:r>
              <a:rPr lang="sk-SK" sz="3200" dirty="0"/>
              <a:t>vesmíre</a:t>
            </a:r>
            <a:endParaRPr lang="sk-SK" sz="3200" noProof="0" dirty="0"/>
          </a:p>
        </p:txBody>
      </p:sp>
      <p:sp>
        <p:nvSpPr>
          <p:cNvPr id="8" name="Content Placeholder 7"/>
          <p:cNvSpPr>
            <a:spLocks noGrp="1"/>
          </p:cNvSpPr>
          <p:nvPr>
            <p:ph sz="half" idx="13"/>
          </p:nvPr>
        </p:nvSpPr>
        <p:spPr/>
        <p:txBody>
          <a:bodyPr>
            <a:normAutofit fontScale="92500" lnSpcReduction="10000"/>
          </a:bodyPr>
          <a:lstStyle/>
          <a:p>
            <a:r>
              <a:rPr lang="sk-SK" noProof="0" dirty="0" err="1" smtClean="0"/>
              <a:t>Alpha</a:t>
            </a:r>
            <a:r>
              <a:rPr lang="sk-SK" noProof="0" dirty="0" smtClean="0"/>
              <a:t> </a:t>
            </a:r>
            <a:r>
              <a:rPr lang="sk-SK" noProof="0" dirty="0" err="1" smtClean="0"/>
              <a:t>Magnetic</a:t>
            </a:r>
            <a:r>
              <a:rPr lang="sk-SK" noProof="0" dirty="0" smtClean="0"/>
              <a:t> </a:t>
            </a:r>
            <a:r>
              <a:rPr lang="sk-SK" noProof="0" dirty="0" err="1" smtClean="0"/>
              <a:t>Spectrometer</a:t>
            </a:r>
            <a:r>
              <a:rPr lang="sk-SK" noProof="0" dirty="0" smtClean="0"/>
              <a:t> </a:t>
            </a:r>
            <a:br>
              <a:rPr lang="sk-SK" noProof="0" dirty="0" smtClean="0"/>
            </a:br>
            <a:r>
              <a:rPr lang="sk-SK" noProof="0" dirty="0" smtClean="0"/>
              <a:t>(</a:t>
            </a:r>
            <a:r>
              <a:rPr lang="sk-SK" noProof="0" dirty="0" err="1" smtClean="0"/>
              <a:t>AMS-2</a:t>
            </a:r>
            <a:r>
              <a:rPr lang="sk-SK" noProof="0" dirty="0" smtClean="0"/>
              <a:t>)</a:t>
            </a:r>
            <a:endParaRPr lang="sk-SK" noProof="0" dirty="0"/>
          </a:p>
        </p:txBody>
      </p:sp>
      <p:sp>
        <p:nvSpPr>
          <p:cNvPr id="7" name="Content Placeholder 6"/>
          <p:cNvSpPr>
            <a:spLocks noGrp="1"/>
          </p:cNvSpPr>
          <p:nvPr>
            <p:ph sz="half" idx="1"/>
          </p:nvPr>
        </p:nvSpPr>
        <p:spPr>
          <a:xfrm>
            <a:off x="107504" y="1330034"/>
            <a:ext cx="4536504" cy="1882942"/>
          </a:xfrm>
        </p:spPr>
        <p:txBody>
          <a:bodyPr>
            <a:normAutofit fontScale="62500" lnSpcReduction="20000"/>
          </a:bodyPr>
          <a:lstStyle/>
          <a:p>
            <a:pPr marL="350837" lvl="1" indent="-342900">
              <a:buFont typeface="Arial" panose="020B0604020202020204" pitchFamily="34" charset="0"/>
              <a:buChar char="•"/>
            </a:pPr>
            <a:r>
              <a:rPr lang="sk-SK" noProof="0" dirty="0" smtClean="0"/>
              <a:t>určený na meranie zastúpenia základných častíc v primárnom kozmickom žiarení a ich energetického spektra</a:t>
            </a:r>
          </a:p>
          <a:p>
            <a:pPr lvl="1"/>
            <a:r>
              <a:rPr lang="sk-SK" dirty="0" smtClean="0"/>
              <a:t>zvlášť dôležité </a:t>
            </a:r>
            <a:r>
              <a:rPr lang="sk-SK" dirty="0"/>
              <a:t>meranie pomeru primárnych </a:t>
            </a:r>
            <a:r>
              <a:rPr lang="sk-SK" dirty="0" smtClean="0"/>
              <a:t>elektrónov/pozitrónov </a:t>
            </a:r>
            <a:endParaRPr lang="sk-SK" dirty="0"/>
          </a:p>
          <a:p>
            <a:pPr lvl="1"/>
            <a:r>
              <a:rPr lang="sk-SK" dirty="0"/>
              <a:t>hľadanie „tmavej hmoty</a:t>
            </a:r>
            <a:r>
              <a:rPr lang="sk-SK" dirty="0" smtClean="0"/>
              <a:t>“</a:t>
            </a:r>
          </a:p>
          <a:p>
            <a:pPr lvl="1"/>
            <a:r>
              <a:rPr lang="sk-SK" dirty="0" smtClean="0"/>
              <a:t>zaregistroval aj prítomnosť </a:t>
            </a:r>
            <a:r>
              <a:rPr lang="sk-SK" dirty="0" err="1" smtClean="0"/>
              <a:t>antiprotónov</a:t>
            </a:r>
            <a:r>
              <a:rPr lang="sk-SK" dirty="0" smtClean="0"/>
              <a:t> a jadier ľahkých prvkov v primárnom kozmickom žiarení </a:t>
            </a:r>
            <a:endParaRPr lang="sk-SK" dirty="0"/>
          </a:p>
          <a:p>
            <a:pPr marL="273050" lvl="1"/>
            <a:endParaRPr lang="sk-SK" noProof="0" dirty="0" smtClean="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271" y="1700808"/>
            <a:ext cx="4351249" cy="4796162"/>
          </a:xfrm>
          <a:prstGeom prst="rect">
            <a:avLst/>
          </a:prstGeom>
        </p:spPr>
      </p:pic>
      <p:pic>
        <p:nvPicPr>
          <p:cNvPr id="11" name="Picture 10" descr="Screen Clipping"/>
          <p:cNvPicPr>
            <a:picLocks noChangeAspect="1"/>
          </p:cNvPicPr>
          <p:nvPr/>
        </p:nvPicPr>
        <p:blipFill rotWithShape="1">
          <a:blip r:embed="rId4">
            <a:extLst>
              <a:ext uri="{28A0092B-C50C-407E-A947-70E740481C1C}">
                <a14:useLocalDpi xmlns:a14="http://schemas.microsoft.com/office/drawing/2010/main" val="0"/>
              </a:ext>
            </a:extLst>
          </a:blip>
          <a:srcRect b="3346"/>
          <a:stretch/>
        </p:blipFill>
        <p:spPr>
          <a:xfrm>
            <a:off x="19774" y="3151702"/>
            <a:ext cx="5617588" cy="3661674"/>
          </a:xfrm>
          <a:prstGeom prst="rect">
            <a:avLst/>
          </a:prstGeom>
        </p:spPr>
      </p:pic>
    </p:spTree>
    <p:extLst>
      <p:ext uri="{BB962C8B-B14F-4D97-AF65-F5344CB8AC3E}">
        <p14:creationId xmlns:p14="http://schemas.microsoft.com/office/powerpoint/2010/main" val="207597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Základný výskum vo vesmíre</a:t>
            </a:r>
            <a:endParaRPr lang="sk-SK" noProof="0" dirty="0"/>
          </a:p>
        </p:txBody>
      </p:sp>
      <p:sp>
        <p:nvSpPr>
          <p:cNvPr id="5" name="Content Placeholder 4"/>
          <p:cNvSpPr>
            <a:spLocks noGrp="1"/>
          </p:cNvSpPr>
          <p:nvPr>
            <p:ph sz="half" idx="1"/>
          </p:nvPr>
        </p:nvSpPr>
        <p:spPr>
          <a:xfrm>
            <a:off x="107504" y="1214004"/>
            <a:ext cx="4316288" cy="5256584"/>
          </a:xfrm>
        </p:spPr>
        <p:txBody>
          <a:bodyPr>
            <a:normAutofit fontScale="70000" lnSpcReduction="20000"/>
          </a:bodyPr>
          <a:lstStyle/>
          <a:p>
            <a:r>
              <a:rPr lang="sk-SK" noProof="0" dirty="0" smtClean="0"/>
              <a:t>najdokonalejšia teória opisujúca gravitačnú interakciu v súčasnosti ľudstvu známa je </a:t>
            </a:r>
            <a:br>
              <a:rPr lang="sk-SK" noProof="0" dirty="0" smtClean="0"/>
            </a:br>
            <a:r>
              <a:rPr lang="sk-SK" b="1" noProof="0" dirty="0" smtClean="0"/>
              <a:t>všeobecná teória relativity</a:t>
            </a:r>
          </a:p>
          <a:p>
            <a:r>
              <a:rPr lang="sk-SK" noProof="0" dirty="0" smtClean="0"/>
              <a:t>táto teória je založená na platnosti veľmi dôležitého princípu,</a:t>
            </a:r>
            <a:br>
              <a:rPr lang="sk-SK" noProof="0" dirty="0" smtClean="0"/>
            </a:br>
            <a:r>
              <a:rPr lang="sk-SK" b="1" noProof="0" dirty="0" smtClean="0"/>
              <a:t>princípu ekvivalencie</a:t>
            </a:r>
          </a:p>
          <a:p>
            <a:pPr lvl="1"/>
            <a:r>
              <a:rPr lang="sk-SK" noProof="0" dirty="0" smtClean="0"/>
              <a:t>slabý princíp ekvivalencie</a:t>
            </a:r>
          </a:p>
          <a:p>
            <a:pPr lvl="1"/>
            <a:r>
              <a:rPr lang="sk-SK" noProof="0" dirty="0" smtClean="0"/>
              <a:t>silný princíp ekvivalencie </a:t>
            </a:r>
          </a:p>
          <a:p>
            <a:r>
              <a:rPr lang="sk-SK" noProof="0" dirty="0" smtClean="0"/>
              <a:t>overovanie slabej formy tohto princípu sa dá uskutočňovať aj na Zemi, ale vesmírne testy umožňujú dosiahnuť oveľa väčšiu presnosť</a:t>
            </a:r>
          </a:p>
          <a:p>
            <a:pPr lvl="1"/>
            <a:r>
              <a:rPr lang="sk-SK" noProof="0" dirty="0" err="1" smtClean="0"/>
              <a:t>Microscope</a:t>
            </a:r>
            <a:r>
              <a:rPr lang="sk-SK" noProof="0" dirty="0" smtClean="0"/>
              <a:t>, STEP, STE-QUEST, ....</a:t>
            </a:r>
          </a:p>
          <a:p>
            <a:r>
              <a:rPr lang="sk-SK" noProof="0" dirty="0" smtClean="0"/>
              <a:t>silná forma princípu ekvivalencie</a:t>
            </a:r>
            <a:br>
              <a:rPr lang="sk-SK" noProof="0" dirty="0" smtClean="0"/>
            </a:br>
            <a:r>
              <a:rPr lang="sk-SK" noProof="0" dirty="0" smtClean="0"/>
              <a:t>sa  v súčasnosti dá overovať len </a:t>
            </a:r>
            <a:br>
              <a:rPr lang="sk-SK" noProof="0" dirty="0" smtClean="0"/>
            </a:br>
            <a:r>
              <a:rPr lang="sk-SK" noProof="0" dirty="0" smtClean="0"/>
              <a:t>vo vesmíre</a:t>
            </a:r>
          </a:p>
          <a:p>
            <a:pPr lvl="1"/>
            <a:r>
              <a:rPr lang="sk-SK" noProof="0" dirty="0" smtClean="0"/>
              <a:t>napr. presným meraním vzdialenosti </a:t>
            </a:r>
            <a:br>
              <a:rPr lang="sk-SK" noProof="0" dirty="0" smtClean="0"/>
            </a:br>
            <a:r>
              <a:rPr lang="sk-SK" noProof="0" dirty="0" smtClean="0"/>
              <a:t>a pohybu Mesiaca </a:t>
            </a:r>
            <a:br>
              <a:rPr lang="sk-SK" noProof="0" dirty="0" smtClean="0"/>
            </a:br>
            <a:r>
              <a:rPr lang="sk-SK" noProof="0" dirty="0" smtClean="0"/>
              <a:t>(</a:t>
            </a:r>
            <a:r>
              <a:rPr lang="sk-SK" noProof="0" dirty="0" err="1" smtClean="0"/>
              <a:t>Lunar</a:t>
            </a:r>
            <a:r>
              <a:rPr lang="sk-SK" noProof="0" dirty="0" smtClean="0"/>
              <a:t> Laser </a:t>
            </a:r>
            <a:r>
              <a:rPr lang="sk-SK" noProof="0" dirty="0" err="1" smtClean="0"/>
              <a:t>Ranging</a:t>
            </a:r>
            <a:r>
              <a:rPr lang="sk-SK" noProof="0" dirty="0" smtClean="0"/>
              <a:t> experiment)</a:t>
            </a:r>
            <a:endParaRPr lang="sk-SK" noProof="0" dirty="0"/>
          </a:p>
        </p:txBody>
      </p:sp>
      <p:sp>
        <p:nvSpPr>
          <p:cNvPr id="6" name="Content Placeholder 5"/>
          <p:cNvSpPr>
            <a:spLocks noGrp="1"/>
          </p:cNvSpPr>
          <p:nvPr>
            <p:ph sz="half" idx="13"/>
          </p:nvPr>
        </p:nvSpPr>
        <p:spPr/>
        <p:txBody>
          <a:bodyPr/>
          <a:lstStyle/>
          <a:p>
            <a:r>
              <a:rPr lang="sk-SK" noProof="0" dirty="0" smtClean="0"/>
              <a:t>Overovanie princípu ekvivalencie</a:t>
            </a:r>
            <a:endParaRPr lang="sk-SK" noProof="0" dirty="0"/>
          </a:p>
        </p:txBody>
      </p:sp>
      <p:sp>
        <p:nvSpPr>
          <p:cNvPr id="7" name="Content Placeholder 6"/>
          <p:cNvSpPr>
            <a:spLocks noGrp="1"/>
          </p:cNvSpPr>
          <p:nvPr>
            <p:ph sz="half" idx="14"/>
          </p:nvPr>
        </p:nvSpPr>
        <p:spPr>
          <a:xfrm>
            <a:off x="7891904" y="3284984"/>
            <a:ext cx="1216600" cy="360040"/>
          </a:xfrm>
        </p:spPr>
        <p:txBody>
          <a:bodyPr>
            <a:noAutofit/>
          </a:bodyPr>
          <a:lstStyle/>
          <a:p>
            <a:pPr marL="12700" indent="0">
              <a:buNone/>
            </a:pPr>
            <a:r>
              <a:rPr lang="sk-SK" sz="1600" noProof="0" dirty="0" err="1" smtClean="0"/>
              <a:t>Foto</a:t>
            </a:r>
            <a:r>
              <a:rPr lang="sk-SK" sz="1600" noProof="0" dirty="0" smtClean="0"/>
              <a:t>: NASA</a:t>
            </a:r>
            <a:endParaRPr lang="sk-SK" sz="1600" noProof="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626" y="1519827"/>
            <a:ext cx="3323456" cy="332345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38824" y="3648310"/>
            <a:ext cx="2404184" cy="264375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95939" y="4390205"/>
            <a:ext cx="3024335" cy="1910489"/>
          </a:xfrm>
          <a:prstGeom prst="rect">
            <a:avLst/>
          </a:prstGeom>
        </p:spPr>
      </p:pic>
    </p:spTree>
    <p:extLst>
      <p:ext uri="{BB962C8B-B14F-4D97-AF65-F5344CB8AC3E}">
        <p14:creationId xmlns:p14="http://schemas.microsoft.com/office/powerpoint/2010/main" val="3579188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4725144"/>
            <a:ext cx="2389500" cy="21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 y="4755232"/>
            <a:ext cx="3852000" cy="194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0711" b="5238"/>
          <a:stretch/>
        </p:blipFill>
        <p:spPr>
          <a:xfrm>
            <a:off x="5706267" y="1484783"/>
            <a:ext cx="3402238" cy="3312369"/>
          </a:xfrm>
          <a:prstGeom prst="rect">
            <a:avLst/>
          </a:prstGeom>
        </p:spPr>
      </p:pic>
      <p:sp>
        <p:nvSpPr>
          <p:cNvPr id="2" name="Title 1"/>
          <p:cNvSpPr>
            <a:spLocks noGrp="1"/>
          </p:cNvSpPr>
          <p:nvPr>
            <p:ph type="title"/>
          </p:nvPr>
        </p:nvSpPr>
        <p:spPr/>
        <p:txBody>
          <a:bodyPr>
            <a:normAutofit fontScale="90000"/>
          </a:bodyPr>
          <a:lstStyle/>
          <a:p>
            <a:r>
              <a:rPr lang="sk-SK" noProof="0" dirty="0" smtClean="0"/>
              <a:t>Základný výskum vo vesmíre</a:t>
            </a:r>
            <a:endParaRPr lang="sk-SK" noProof="0" dirty="0"/>
          </a:p>
        </p:txBody>
      </p:sp>
      <p:sp>
        <p:nvSpPr>
          <p:cNvPr id="7" name="Content Placeholder 6"/>
          <p:cNvSpPr>
            <a:spLocks noGrp="1"/>
          </p:cNvSpPr>
          <p:nvPr>
            <p:ph sz="half" idx="1"/>
          </p:nvPr>
        </p:nvSpPr>
        <p:spPr>
          <a:xfrm>
            <a:off x="35496" y="1484784"/>
            <a:ext cx="5904656" cy="3240360"/>
          </a:xfrm>
        </p:spPr>
        <p:txBody>
          <a:bodyPr>
            <a:normAutofit fontScale="70000" lnSpcReduction="20000"/>
          </a:bodyPr>
          <a:lstStyle/>
          <a:p>
            <a:pPr marL="0" indent="0">
              <a:buNone/>
            </a:pPr>
            <a:r>
              <a:rPr lang="sk-SK" sz="3400" b="1" noProof="0" dirty="0" err="1" smtClean="0"/>
              <a:t>Micro-Satellite</a:t>
            </a:r>
            <a:r>
              <a:rPr lang="sk-SK" sz="3400" b="1" noProof="0" dirty="0" smtClean="0"/>
              <a:t> à </a:t>
            </a:r>
            <a:r>
              <a:rPr lang="sk-SK" sz="3400" b="1" noProof="0" dirty="0" err="1" smtClean="0"/>
              <a:t>traînée</a:t>
            </a:r>
            <a:r>
              <a:rPr lang="sk-SK" sz="3400" b="1" noProof="0" dirty="0" smtClean="0"/>
              <a:t> </a:t>
            </a:r>
            <a:r>
              <a:rPr lang="sk-SK" sz="3400" b="1" noProof="0" dirty="0" err="1" smtClean="0"/>
              <a:t>Compensée</a:t>
            </a:r>
            <a:r>
              <a:rPr lang="sk-SK" sz="3400" b="1" noProof="0" dirty="0" smtClean="0"/>
              <a:t> </a:t>
            </a:r>
            <a:r>
              <a:rPr lang="sk-SK" sz="3400" b="1" noProof="0" dirty="0" err="1" smtClean="0"/>
              <a:t>pour</a:t>
            </a:r>
            <a:r>
              <a:rPr lang="sk-SK" sz="3400" b="1" dirty="0"/>
              <a:t> </a:t>
            </a:r>
            <a:r>
              <a:rPr lang="sk-SK" sz="3400" b="1" noProof="0" dirty="0" err="1" smtClean="0"/>
              <a:t>l'Observation</a:t>
            </a:r>
            <a:r>
              <a:rPr lang="sk-SK" sz="3400" b="1" noProof="0" dirty="0" smtClean="0"/>
              <a:t> </a:t>
            </a:r>
            <a:r>
              <a:rPr lang="sk-SK" sz="3400" b="1" noProof="0" dirty="0" err="1" smtClean="0"/>
              <a:t>du</a:t>
            </a:r>
            <a:r>
              <a:rPr lang="sk-SK" sz="3400" b="1" noProof="0" dirty="0" smtClean="0"/>
              <a:t> </a:t>
            </a:r>
            <a:r>
              <a:rPr lang="sk-SK" sz="3400" b="1" noProof="0" dirty="0" err="1" smtClean="0"/>
              <a:t>Principe</a:t>
            </a:r>
            <a:r>
              <a:rPr lang="sk-SK" sz="3400" b="1" noProof="0" dirty="0" smtClean="0"/>
              <a:t> </a:t>
            </a:r>
            <a:r>
              <a:rPr lang="sk-SK" sz="3400" b="1" noProof="0" dirty="0" err="1" smtClean="0"/>
              <a:t>d'Equivalence</a:t>
            </a:r>
            <a:endParaRPr lang="sk-SK" sz="3400" b="1" noProof="0" dirty="0" smtClean="0"/>
          </a:p>
          <a:p>
            <a:pPr marL="715963" indent="-265113"/>
            <a:r>
              <a:rPr lang="sk-SK" noProof="0" dirty="0" smtClean="0"/>
              <a:t>vynesený na LEO 25.IV.2016 (</a:t>
            </a:r>
            <a:r>
              <a:rPr lang="sk-SK" noProof="0" dirty="0" err="1" smtClean="0"/>
              <a:t>Sojuz</a:t>
            </a:r>
            <a:r>
              <a:rPr lang="sk-SK" noProof="0" dirty="0" smtClean="0"/>
              <a:t>, </a:t>
            </a:r>
            <a:r>
              <a:rPr lang="sk-SK" noProof="0" dirty="0" err="1" smtClean="0"/>
              <a:t>Fregat</a:t>
            </a:r>
            <a:r>
              <a:rPr lang="sk-SK" noProof="0" dirty="0" smtClean="0"/>
              <a:t>)</a:t>
            </a:r>
          </a:p>
          <a:p>
            <a:pPr marL="1077913" lvl="1" indent="-276225"/>
            <a:r>
              <a:rPr lang="sk-SK" noProof="0" dirty="0" smtClean="0"/>
              <a:t>ako sekundárny náklad ku  družici Sentinel-1B</a:t>
            </a:r>
          </a:p>
          <a:p>
            <a:pPr marL="715963" indent="-265113"/>
            <a:r>
              <a:rPr lang="sk-SK" noProof="0" dirty="0" smtClean="0"/>
              <a:t>hlavný cieľ zvýšiť presnosť overenia slabého princípu ekvivalencie na úroveň </a:t>
            </a:r>
            <a:r>
              <a:rPr lang="sk-SK" noProof="0" dirty="0" smtClean="0">
                <a:sym typeface="Symbol"/>
              </a:rPr>
              <a:t>  </a:t>
            </a:r>
            <a:r>
              <a:rPr lang="sk-SK" noProof="0" dirty="0" smtClean="0"/>
              <a:t>10</a:t>
            </a:r>
            <a:r>
              <a:rPr lang="sk-SK" baseline="30000" noProof="0" dirty="0" smtClean="0"/>
              <a:t>-15</a:t>
            </a:r>
          </a:p>
          <a:p>
            <a:pPr marL="715963" indent="-265113"/>
            <a:r>
              <a:rPr lang="sk-SK" noProof="0" dirty="0" smtClean="0"/>
              <a:t>hlavný prístroj</a:t>
            </a:r>
          </a:p>
          <a:p>
            <a:pPr marL="1077913" lvl="1" indent="-276225"/>
            <a:r>
              <a:rPr lang="sk-SK" sz="2600" noProof="0" dirty="0" err="1" smtClean="0"/>
              <a:t>Twin-Space</a:t>
            </a:r>
            <a:r>
              <a:rPr lang="sk-SK" sz="2600" noProof="0" dirty="0" smtClean="0"/>
              <a:t> </a:t>
            </a:r>
            <a:r>
              <a:rPr lang="sk-SK" sz="2600" noProof="0" dirty="0" err="1" smtClean="0"/>
              <a:t>Accelerometer</a:t>
            </a:r>
            <a:r>
              <a:rPr lang="sk-SK" sz="2600" noProof="0" dirty="0" smtClean="0"/>
              <a:t> </a:t>
            </a:r>
            <a:r>
              <a:rPr lang="sk-SK" sz="2600" noProof="0" dirty="0" err="1" smtClean="0"/>
              <a:t>for</a:t>
            </a:r>
            <a:r>
              <a:rPr lang="sk-SK" sz="2600" noProof="0" dirty="0" smtClean="0"/>
              <a:t> </a:t>
            </a:r>
            <a:r>
              <a:rPr lang="sk-SK" sz="2600" noProof="0" dirty="0" err="1" smtClean="0"/>
              <a:t>Gravity</a:t>
            </a:r>
            <a:r>
              <a:rPr lang="sk-SK" sz="2600" noProof="0" dirty="0" smtClean="0"/>
              <a:t> </a:t>
            </a:r>
            <a:br>
              <a:rPr lang="sk-SK" sz="2600" noProof="0" dirty="0" smtClean="0"/>
            </a:br>
            <a:r>
              <a:rPr lang="sk-SK" sz="2600" noProof="0" dirty="0" smtClean="0"/>
              <a:t>Experiment (T-SAGE)</a:t>
            </a:r>
          </a:p>
          <a:p>
            <a:pPr marL="1077913" lvl="1" indent="-276225"/>
            <a:r>
              <a:rPr lang="sk-SK" sz="2600" noProof="0" dirty="0" smtClean="0"/>
              <a:t>pozoruje vzájomný pohyb dvoch dutých valcov </a:t>
            </a:r>
            <a:br>
              <a:rPr lang="sk-SK" sz="2600" noProof="0" dirty="0" smtClean="0"/>
            </a:br>
            <a:r>
              <a:rPr lang="sk-SK" sz="2600" noProof="0" dirty="0" smtClean="0"/>
              <a:t>(jeden z titánu, druhý zo zliatiny </a:t>
            </a:r>
            <a:r>
              <a:rPr lang="sk-SK" sz="2600" noProof="0" dirty="0" err="1" smtClean="0"/>
              <a:t>platina-rhodium</a:t>
            </a:r>
            <a:r>
              <a:rPr lang="sk-SK" sz="2600" noProof="0" dirty="0" smtClean="0"/>
              <a:t>) </a:t>
            </a:r>
            <a:endParaRPr lang="sk-SK" sz="2600" noProof="0" dirty="0"/>
          </a:p>
        </p:txBody>
      </p:sp>
      <p:sp>
        <p:nvSpPr>
          <p:cNvPr id="8" name="Content Placeholder 7"/>
          <p:cNvSpPr>
            <a:spLocks noGrp="1"/>
          </p:cNvSpPr>
          <p:nvPr>
            <p:ph sz="half" idx="13"/>
          </p:nvPr>
        </p:nvSpPr>
        <p:spPr/>
        <p:txBody>
          <a:bodyPr/>
          <a:lstStyle/>
          <a:p>
            <a:r>
              <a:rPr lang="sk-SK" noProof="0" dirty="0" err="1" smtClean="0"/>
              <a:t>Minidružica</a:t>
            </a:r>
            <a:r>
              <a:rPr lang="sk-SK" noProof="0" dirty="0" smtClean="0"/>
              <a:t> </a:t>
            </a:r>
            <a:r>
              <a:rPr lang="sk-SK" noProof="0" dirty="0" err="1" smtClean="0"/>
              <a:t>Microscope</a:t>
            </a:r>
            <a:endParaRPr lang="sk-SK" noProof="0" dirty="0"/>
          </a:p>
        </p:txBody>
      </p:sp>
      <p:sp>
        <p:nvSpPr>
          <p:cNvPr id="13" name="TextBox 12"/>
          <p:cNvSpPr txBox="1"/>
          <p:nvPr/>
        </p:nvSpPr>
        <p:spPr>
          <a:xfrm>
            <a:off x="6300192" y="6167045"/>
            <a:ext cx="1703672" cy="646331"/>
          </a:xfrm>
          <a:prstGeom prst="rect">
            <a:avLst/>
          </a:prstGeom>
          <a:noFill/>
        </p:spPr>
        <p:txBody>
          <a:bodyPr wrap="none" rtlCol="0">
            <a:spAutoFit/>
          </a:bodyPr>
          <a:lstStyle/>
          <a:p>
            <a:r>
              <a:rPr lang="sk-SK" dirty="0" smtClean="0"/>
              <a:t>Graf:   </a:t>
            </a:r>
            <a:r>
              <a:rPr lang="sk-SK" dirty="0" err="1" smtClean="0"/>
              <a:t>Eöt-Wash</a:t>
            </a:r>
            <a:endParaRPr lang="sk-SK" dirty="0" smtClean="0"/>
          </a:p>
          <a:p>
            <a:r>
              <a:rPr lang="sk-SK" dirty="0" smtClean="0"/>
              <a:t>Náčrt: CNES</a:t>
            </a:r>
            <a:endParaRPr lang="en-GB" sz="2000" dirty="0"/>
          </a:p>
        </p:txBody>
      </p:sp>
      <p:sp>
        <p:nvSpPr>
          <p:cNvPr id="3" name="Sun 2"/>
          <p:cNvSpPr/>
          <p:nvPr/>
        </p:nvSpPr>
        <p:spPr>
          <a:xfrm>
            <a:off x="8316496" y="5422203"/>
            <a:ext cx="720000" cy="7200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creen Clipping"/>
          <p:cNvPicPr>
            <a:picLocks noChangeAspect="1"/>
          </p:cNvPicPr>
          <p:nvPr/>
        </p:nvPicPr>
        <p:blipFill rotWithShape="1">
          <a:blip r:embed="rId6">
            <a:extLst>
              <a:ext uri="{28A0092B-C50C-407E-A947-70E740481C1C}">
                <a14:useLocalDpi xmlns:a14="http://schemas.microsoft.com/office/drawing/2010/main" val="0"/>
              </a:ext>
            </a:extLst>
          </a:blip>
          <a:srcRect l="14117" t="6080" b="2204"/>
          <a:stretch/>
        </p:blipFill>
        <p:spPr>
          <a:xfrm>
            <a:off x="52127" y="1484784"/>
            <a:ext cx="9047395" cy="3426376"/>
          </a:xfrm>
          <a:prstGeom prst="rect">
            <a:avLst/>
          </a:prstGeom>
        </p:spPr>
      </p:pic>
    </p:spTree>
    <p:extLst>
      <p:ext uri="{BB962C8B-B14F-4D97-AF65-F5344CB8AC3E}">
        <p14:creationId xmlns:p14="http://schemas.microsoft.com/office/powerpoint/2010/main" val="2552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Základný výskum vo vesmíre</a:t>
            </a:r>
            <a:endParaRPr lang="sk-SK" noProof="0" dirty="0"/>
          </a:p>
        </p:txBody>
      </p:sp>
      <p:sp>
        <p:nvSpPr>
          <p:cNvPr id="7" name="Content Placeholder 6"/>
          <p:cNvSpPr>
            <a:spLocks noGrp="1"/>
          </p:cNvSpPr>
          <p:nvPr>
            <p:ph sz="half" idx="1"/>
          </p:nvPr>
        </p:nvSpPr>
        <p:spPr>
          <a:xfrm>
            <a:off x="35496" y="1412776"/>
            <a:ext cx="4316288" cy="2736304"/>
          </a:xfrm>
        </p:spPr>
        <p:txBody>
          <a:bodyPr>
            <a:normAutofit fontScale="70000" lnSpcReduction="20000"/>
          </a:bodyPr>
          <a:lstStyle/>
          <a:p>
            <a:r>
              <a:rPr lang="sk-SK" noProof="0" dirty="0" smtClean="0"/>
              <a:t>niekedy nie je potrebné používať veľmi sofistikované družice ale sledovať čo najpresnejšie pohyb úplne pasívnych družíc zo Zeme</a:t>
            </a:r>
          </a:p>
          <a:p>
            <a:r>
              <a:rPr lang="sk-SK" noProof="0" dirty="0" smtClean="0"/>
              <a:t>takéto družice nemajú žiadny pohon, </a:t>
            </a:r>
            <a:r>
              <a:rPr lang="sk-SK" noProof="0" dirty="0"/>
              <a:t>s</a:t>
            </a:r>
            <a:r>
              <a:rPr lang="sk-SK" noProof="0" dirty="0" smtClean="0"/>
              <a:t>ú zvyčajne úplne symetrické (stredovo) a ich pohyb je určený len lokálnymi vlastnosťami </a:t>
            </a:r>
            <a:r>
              <a:rPr lang="sk-SK" noProof="0" dirty="0" err="1" smtClean="0"/>
              <a:t>priestoročasu</a:t>
            </a:r>
            <a:r>
              <a:rPr lang="sk-SK" noProof="0" dirty="0" smtClean="0"/>
              <a:t> v ktorom sa pohybujú</a:t>
            </a:r>
          </a:p>
        </p:txBody>
      </p:sp>
      <p:sp>
        <p:nvSpPr>
          <p:cNvPr id="8" name="Content Placeholder 7"/>
          <p:cNvSpPr>
            <a:spLocks noGrp="1"/>
          </p:cNvSpPr>
          <p:nvPr>
            <p:ph sz="half" idx="13"/>
          </p:nvPr>
        </p:nvSpPr>
        <p:spPr/>
        <p:txBody>
          <a:bodyPr/>
          <a:lstStyle/>
          <a:p>
            <a:r>
              <a:rPr lang="sk-SK" noProof="0" dirty="0" smtClean="0"/>
              <a:t>LAGEOS a LARES</a:t>
            </a:r>
            <a:endParaRPr lang="sk-SK" noProof="0" dirty="0"/>
          </a:p>
        </p:txBody>
      </p:sp>
      <p:pic>
        <p:nvPicPr>
          <p:cNvPr id="6" name="Content Placeholder 5"/>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a:stretch/>
        </p:blipFill>
        <p:spPr>
          <a:xfrm>
            <a:off x="263781" y="3948316"/>
            <a:ext cx="2147979" cy="2216988"/>
          </a:xfr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61260" y="1539541"/>
            <a:ext cx="4399472" cy="3313675"/>
          </a:xfrm>
          <a:prstGeom prst="rect">
            <a:avLst/>
          </a:prstGeom>
        </p:spPr>
      </p:pic>
      <p:sp>
        <p:nvSpPr>
          <p:cNvPr id="12" name="Rectangle 11"/>
          <p:cNvSpPr/>
          <p:nvPr/>
        </p:nvSpPr>
        <p:spPr>
          <a:xfrm>
            <a:off x="2483768" y="3606883"/>
            <a:ext cx="2177492" cy="2031325"/>
          </a:xfrm>
          <a:prstGeom prst="rect">
            <a:avLst/>
          </a:prstGeom>
        </p:spPr>
        <p:txBody>
          <a:bodyPr wrap="square">
            <a:spAutoFit/>
          </a:bodyPr>
          <a:lstStyle/>
          <a:p>
            <a:pPr marL="0" lvl="1" algn="ctr"/>
            <a:r>
              <a:rPr lang="sk-SK" dirty="0" smtClean="0"/>
              <a:t>Družice tohto typu  sa pohybujú po stredne vysokých obežných dráhach. Ich poloha sa určuje pomocou odrazu laserového lúča.</a:t>
            </a:r>
          </a:p>
        </p:txBody>
      </p:sp>
      <p:sp>
        <p:nvSpPr>
          <p:cNvPr id="13" name="Rectangle 12"/>
          <p:cNvSpPr/>
          <p:nvPr/>
        </p:nvSpPr>
        <p:spPr>
          <a:xfrm>
            <a:off x="72008" y="6213212"/>
            <a:ext cx="4572000" cy="646331"/>
          </a:xfrm>
          <a:prstGeom prst="rect">
            <a:avLst/>
          </a:prstGeom>
        </p:spPr>
        <p:txBody>
          <a:bodyPr>
            <a:spAutoFit/>
          </a:bodyPr>
          <a:lstStyle/>
          <a:p>
            <a:pPr marL="0" lvl="1"/>
            <a:r>
              <a:rPr lang="en-US" dirty="0"/>
              <a:t>Laser Geodynamics Satellite</a:t>
            </a:r>
            <a:r>
              <a:rPr lang="sk-SK" dirty="0"/>
              <a:t> (LAGEOS)</a:t>
            </a:r>
          </a:p>
          <a:p>
            <a:pPr marL="0" lvl="1"/>
            <a:r>
              <a:rPr lang="sk-SK" dirty="0" err="1" smtClean="0"/>
              <a:t>Foto</a:t>
            </a:r>
            <a:r>
              <a:rPr lang="sk-SK" dirty="0" smtClean="0"/>
              <a:t>: NASA</a:t>
            </a:r>
            <a:endParaRPr lang="sk-SK" dirty="0"/>
          </a:p>
        </p:txBody>
      </p:sp>
      <p:sp>
        <p:nvSpPr>
          <p:cNvPr id="14" name="Rectangle 13"/>
          <p:cNvSpPr/>
          <p:nvPr/>
        </p:nvSpPr>
        <p:spPr>
          <a:xfrm>
            <a:off x="4716016" y="4941169"/>
            <a:ext cx="4427984" cy="646331"/>
          </a:xfrm>
          <a:prstGeom prst="rect">
            <a:avLst/>
          </a:prstGeom>
        </p:spPr>
        <p:txBody>
          <a:bodyPr wrap="square">
            <a:spAutoFit/>
          </a:bodyPr>
          <a:lstStyle/>
          <a:p>
            <a:pPr marL="0" lvl="1"/>
            <a:r>
              <a:rPr lang="en-US" dirty="0" smtClean="0"/>
              <a:t>Laser </a:t>
            </a:r>
            <a:r>
              <a:rPr lang="en-US" dirty="0"/>
              <a:t>Relativity Satellite</a:t>
            </a:r>
            <a:r>
              <a:rPr lang="sk-SK" dirty="0"/>
              <a:t> (</a:t>
            </a:r>
            <a:r>
              <a:rPr lang="sk-SK" dirty="0" err="1"/>
              <a:t>LARES</a:t>
            </a:r>
            <a:r>
              <a:rPr lang="sk-SK" dirty="0" smtClean="0"/>
              <a:t>)</a:t>
            </a:r>
          </a:p>
          <a:p>
            <a:pPr marL="0" lvl="1" algn="r"/>
            <a:r>
              <a:rPr lang="sk-SK" dirty="0" err="1"/>
              <a:t>Foto</a:t>
            </a:r>
            <a:r>
              <a:rPr lang="sk-SK" dirty="0"/>
              <a:t>: </a:t>
            </a:r>
            <a:r>
              <a:rPr lang="sk-SK" dirty="0" err="1"/>
              <a:t>ESA-CNES</a:t>
            </a:r>
            <a:r>
              <a:rPr lang="sk-SK" dirty="0"/>
              <a:t>/</a:t>
            </a:r>
            <a:r>
              <a:rPr lang="sk-SK" dirty="0" err="1"/>
              <a:t>Arianespace</a:t>
            </a:r>
            <a:r>
              <a:rPr lang="sk-SK" dirty="0"/>
              <a:t> </a:t>
            </a:r>
          </a:p>
        </p:txBody>
      </p:sp>
      <p:sp>
        <p:nvSpPr>
          <p:cNvPr id="15" name="TextBox 14"/>
          <p:cNvSpPr txBox="1"/>
          <p:nvPr/>
        </p:nvSpPr>
        <p:spPr>
          <a:xfrm>
            <a:off x="2956629" y="5589240"/>
            <a:ext cx="6223883" cy="1015663"/>
          </a:xfrm>
          <a:prstGeom prst="rect">
            <a:avLst/>
          </a:prstGeom>
          <a:noFill/>
        </p:spPr>
        <p:txBody>
          <a:bodyPr wrap="none" rtlCol="0">
            <a:spAutoFit/>
          </a:bodyPr>
          <a:lstStyle/>
          <a:p>
            <a:pPr algn="r"/>
            <a:r>
              <a:rPr lang="sk-SK" sz="2000" dirty="0" smtClean="0"/>
              <a:t>Slúžia na presné určovanie charakteru  gravitačného poľa  </a:t>
            </a:r>
          </a:p>
          <a:p>
            <a:pPr algn="r"/>
            <a:r>
              <a:rPr lang="sk-SK" sz="2000" dirty="0" smtClean="0"/>
              <a:t>Zeme , napr. jej </a:t>
            </a:r>
            <a:r>
              <a:rPr lang="sk-SK" sz="2000" dirty="0" err="1" smtClean="0"/>
              <a:t>kvadrupólového</a:t>
            </a:r>
            <a:r>
              <a:rPr lang="sk-SK" sz="2000" dirty="0" smtClean="0"/>
              <a:t> momentu), ale aj na </a:t>
            </a:r>
            <a:br>
              <a:rPr lang="sk-SK" sz="2000" dirty="0" smtClean="0"/>
            </a:br>
            <a:r>
              <a:rPr lang="sk-SK" sz="2000" dirty="0" smtClean="0"/>
              <a:t>sledovanie </a:t>
            </a:r>
            <a:r>
              <a:rPr lang="sk-SK" sz="2000" dirty="0" err="1" smtClean="0"/>
              <a:t>Lense-Thirringovho</a:t>
            </a:r>
            <a:r>
              <a:rPr lang="sk-SK" sz="2000" dirty="0" smtClean="0"/>
              <a:t> javu.</a:t>
            </a:r>
            <a:endParaRPr lang="en-GB" sz="2000" dirty="0"/>
          </a:p>
        </p:txBody>
      </p:sp>
    </p:spTree>
    <p:extLst>
      <p:ext uri="{BB962C8B-B14F-4D97-AF65-F5344CB8AC3E}">
        <p14:creationId xmlns:p14="http://schemas.microsoft.com/office/powerpoint/2010/main" val="2310942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noProof="0" dirty="0" smtClean="0"/>
              <a:t>Základný výskum vo vesmíre</a:t>
            </a:r>
            <a:endParaRPr lang="sk-SK" noProof="0" dirty="0"/>
          </a:p>
        </p:txBody>
      </p:sp>
      <p:sp>
        <p:nvSpPr>
          <p:cNvPr id="7" name="Content Placeholder 6"/>
          <p:cNvSpPr>
            <a:spLocks noGrp="1"/>
          </p:cNvSpPr>
          <p:nvPr>
            <p:ph sz="half" idx="1"/>
          </p:nvPr>
        </p:nvSpPr>
        <p:spPr>
          <a:xfrm>
            <a:off x="35496" y="1586288"/>
            <a:ext cx="8784976" cy="4795040"/>
          </a:xfrm>
        </p:spPr>
        <p:txBody>
          <a:bodyPr>
            <a:normAutofit fontScale="70000" lnSpcReduction="20000"/>
          </a:bodyPr>
          <a:lstStyle/>
          <a:p>
            <a:pPr marL="12700" indent="0">
              <a:buNone/>
            </a:pPr>
            <a:r>
              <a:rPr lang="sk-SK" sz="3100" noProof="0" dirty="0" smtClean="0"/>
              <a:t>Všeobecná teória relativity predpovedá existenciu niektorých veľmi slabých javov, v podmienkach Zemskej gravitácie nemerateľných. Niektoré z nich  sa prejavujú napr. stáčaním osi rotácie voľne rotujúcich zotrvačníkov. </a:t>
            </a:r>
          </a:p>
          <a:p>
            <a:pPr marL="446088"/>
            <a:r>
              <a:rPr lang="sk-SK" sz="2900" noProof="0" dirty="0" err="1" smtClean="0"/>
              <a:t>Lense-Thirringov</a:t>
            </a:r>
            <a:r>
              <a:rPr lang="sk-SK" sz="2900" noProof="0" dirty="0" smtClean="0"/>
              <a:t> jav</a:t>
            </a:r>
            <a:br>
              <a:rPr lang="sk-SK" sz="2900" noProof="0" dirty="0" smtClean="0"/>
            </a:br>
            <a:r>
              <a:rPr lang="sk-SK" sz="2900" noProof="0" dirty="0" smtClean="0"/>
              <a:t>      (</a:t>
            </a:r>
            <a:r>
              <a:rPr lang="sk-SK" sz="2900" noProof="0" dirty="0" err="1" smtClean="0"/>
              <a:t>Frame</a:t>
            </a:r>
            <a:r>
              <a:rPr lang="sk-SK" sz="2900" noProof="0" dirty="0" smtClean="0"/>
              <a:t> </a:t>
            </a:r>
            <a:r>
              <a:rPr lang="sk-SK" sz="2900" noProof="0" dirty="0" err="1" smtClean="0"/>
              <a:t>Dragging</a:t>
            </a:r>
            <a:r>
              <a:rPr lang="sk-SK" sz="2900" noProof="0" dirty="0" smtClean="0"/>
              <a:t> </a:t>
            </a:r>
            <a:r>
              <a:rPr lang="sk-SK" sz="2900" noProof="0" dirty="0" err="1" smtClean="0"/>
              <a:t>Effect</a:t>
            </a:r>
            <a:r>
              <a:rPr lang="sk-SK" sz="2900" noProof="0" dirty="0" smtClean="0"/>
              <a:t>)</a:t>
            </a:r>
          </a:p>
          <a:p>
            <a:pPr marL="446088"/>
            <a:r>
              <a:rPr lang="sk-SK" sz="2900" noProof="0" dirty="0" smtClean="0"/>
              <a:t>geodetický jav</a:t>
            </a:r>
          </a:p>
          <a:p>
            <a:pPr marL="627063"/>
            <a:endParaRPr lang="sk-SK" sz="900" noProof="0" dirty="0" smtClean="0"/>
          </a:p>
          <a:p>
            <a:pPr marL="12700" indent="0">
              <a:buNone/>
            </a:pPr>
            <a:r>
              <a:rPr lang="sk-SK" sz="3100" noProof="0" dirty="0" smtClean="0"/>
              <a:t>Vedecká družica GPB testovala</a:t>
            </a:r>
            <a:br>
              <a:rPr lang="sk-SK" sz="3100" noProof="0" dirty="0" smtClean="0"/>
            </a:br>
            <a:r>
              <a:rPr lang="sk-SK" sz="3100" noProof="0" dirty="0" smtClean="0"/>
              <a:t>tieto javy na polárnej kruhovej</a:t>
            </a:r>
            <a:br>
              <a:rPr lang="sk-SK" sz="3100" noProof="0" dirty="0" smtClean="0"/>
            </a:br>
            <a:r>
              <a:rPr lang="sk-SK" sz="3100" noProof="0" dirty="0" smtClean="0"/>
              <a:t>obežnej dráhe </a:t>
            </a:r>
          </a:p>
          <a:p>
            <a:pPr marL="446088"/>
            <a:r>
              <a:rPr lang="sk-SK" sz="2900" noProof="0" dirty="0" smtClean="0"/>
              <a:t>štart 20.IV.2004 (Delta 2) </a:t>
            </a:r>
          </a:p>
          <a:p>
            <a:pPr marL="446088"/>
            <a:r>
              <a:rPr lang="sk-SK" sz="2900" noProof="0" dirty="0" smtClean="0"/>
              <a:t>spotrebované chladiace </a:t>
            </a:r>
            <a:br>
              <a:rPr lang="sk-SK" sz="2900" noProof="0" dirty="0" smtClean="0"/>
            </a:br>
            <a:r>
              <a:rPr lang="sk-SK" sz="2900" noProof="0" dirty="0" smtClean="0"/>
              <a:t>hélium a koniec vedeckej </a:t>
            </a:r>
          </a:p>
          <a:p>
            <a:pPr marL="446088"/>
            <a:r>
              <a:rPr lang="sk-SK" sz="2900" noProof="0" dirty="0" smtClean="0"/>
              <a:t>časti misie 26.IX.2005, </a:t>
            </a:r>
          </a:p>
          <a:p>
            <a:pPr marL="446088"/>
            <a:r>
              <a:rPr lang="sk-SK" sz="2900" noProof="0" dirty="0" smtClean="0"/>
              <a:t>veľmi komplikovaná analýza </a:t>
            </a:r>
            <a:br>
              <a:rPr lang="sk-SK" sz="2900" noProof="0" dirty="0" smtClean="0"/>
            </a:br>
            <a:r>
              <a:rPr lang="sk-SK" sz="2900" noProof="0" dirty="0" smtClean="0"/>
              <a:t>výsledkov</a:t>
            </a:r>
          </a:p>
        </p:txBody>
      </p:sp>
      <p:sp>
        <p:nvSpPr>
          <p:cNvPr id="8" name="Content Placeholder 7"/>
          <p:cNvSpPr>
            <a:spLocks noGrp="1"/>
          </p:cNvSpPr>
          <p:nvPr>
            <p:ph sz="half" idx="13"/>
          </p:nvPr>
        </p:nvSpPr>
        <p:spPr/>
        <p:txBody>
          <a:bodyPr/>
          <a:lstStyle/>
          <a:p>
            <a:r>
              <a:rPr lang="sk-SK" noProof="0" dirty="0" err="1" smtClean="0"/>
              <a:t>Gravity</a:t>
            </a:r>
            <a:r>
              <a:rPr lang="sk-SK" noProof="0" dirty="0" smtClean="0"/>
              <a:t> </a:t>
            </a:r>
            <a:r>
              <a:rPr lang="sk-SK" noProof="0" dirty="0" err="1" smtClean="0"/>
              <a:t>Probe</a:t>
            </a:r>
            <a:r>
              <a:rPr lang="sk-SK" noProof="0" dirty="0" smtClean="0"/>
              <a:t> B</a:t>
            </a:r>
            <a:endParaRPr lang="sk-SK" noProof="0" dirty="0"/>
          </a:p>
        </p:txBody>
      </p:sp>
      <p:sp>
        <p:nvSpPr>
          <p:cNvPr id="11" name="TextBox 10"/>
          <p:cNvSpPr txBox="1"/>
          <p:nvPr/>
        </p:nvSpPr>
        <p:spPr>
          <a:xfrm>
            <a:off x="395536" y="6319440"/>
            <a:ext cx="2186432" cy="369332"/>
          </a:xfrm>
          <a:prstGeom prst="rect">
            <a:avLst/>
          </a:prstGeom>
          <a:noFill/>
        </p:spPr>
        <p:txBody>
          <a:bodyPr wrap="none" rtlCol="0">
            <a:spAutoFit/>
          </a:bodyPr>
          <a:lstStyle/>
          <a:p>
            <a:r>
              <a:rPr lang="sk-SK" dirty="0" smtClean="0"/>
              <a:t>Zdroj: NASA/</a:t>
            </a:r>
            <a:r>
              <a:rPr lang="sk-SK" dirty="0" err="1" smtClean="0"/>
              <a:t>Stanford</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50" y="2683659"/>
            <a:ext cx="5343254" cy="3456384"/>
          </a:xfrm>
          <a:prstGeom prst="rect">
            <a:avLst/>
          </a:prstGeom>
        </p:spPr>
      </p:pic>
      <p:pic>
        <p:nvPicPr>
          <p:cNvPr id="10" name="Content Placeholder 9"/>
          <p:cNvPicPr>
            <a:picLocks noGrp="1" noChangeAspect="1"/>
          </p:cNvPicPr>
          <p:nvPr>
            <p:ph sz="half" idx="14"/>
          </p:nvPr>
        </p:nvPicPr>
        <p:blipFill rotWithShape="1">
          <a:blip r:embed="rId4" cstate="print">
            <a:extLst>
              <a:ext uri="{28A0092B-C50C-407E-A947-70E740481C1C}">
                <a14:useLocalDpi xmlns:a14="http://schemas.microsoft.com/office/drawing/2010/main" val="0"/>
              </a:ext>
            </a:extLst>
          </a:blip>
          <a:srcRect t="13891" b="1240"/>
          <a:stretch/>
        </p:blipFill>
        <p:spPr>
          <a:xfrm>
            <a:off x="3763671" y="2564904"/>
            <a:ext cx="5364000" cy="4119545"/>
          </a:xfrm>
        </p:spPr>
      </p:pic>
    </p:spTree>
    <p:extLst>
      <p:ext uri="{BB962C8B-B14F-4D97-AF65-F5344CB8AC3E}">
        <p14:creationId xmlns:p14="http://schemas.microsoft.com/office/powerpoint/2010/main" val="25853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a:t>Základný výskum vo vesmíre</a:t>
            </a:r>
            <a:endParaRPr lang="en-GB" dirty="0"/>
          </a:p>
        </p:txBody>
      </p:sp>
      <p:sp>
        <p:nvSpPr>
          <p:cNvPr id="7" name="Content Placeholder 6"/>
          <p:cNvSpPr>
            <a:spLocks noGrp="1"/>
          </p:cNvSpPr>
          <p:nvPr>
            <p:ph sz="half" idx="13"/>
          </p:nvPr>
        </p:nvSpPr>
        <p:spPr/>
        <p:txBody>
          <a:bodyPr/>
          <a:lstStyle/>
          <a:p>
            <a:r>
              <a:rPr lang="en-GB" dirty="0" smtClean="0"/>
              <a:t>Galileo</a:t>
            </a:r>
            <a:r>
              <a:rPr lang="sk-SK" dirty="0" smtClean="0"/>
              <a:t> a iné sondy </a:t>
            </a:r>
            <a:r>
              <a:rPr lang="en-GB" dirty="0" smtClean="0"/>
              <a:t>vs</a:t>
            </a:r>
            <a:r>
              <a:rPr lang="en-GB" dirty="0"/>
              <a:t>. </a:t>
            </a:r>
            <a:r>
              <a:rPr lang="en-GB" dirty="0" smtClean="0"/>
              <a:t>GR</a:t>
            </a:r>
            <a:endParaRPr lang="en-GB" dirty="0"/>
          </a:p>
        </p:txBody>
      </p:sp>
      <p:grpSp>
        <p:nvGrpSpPr>
          <p:cNvPr id="9" name="Group 8"/>
          <p:cNvGrpSpPr>
            <a:grpSpLocks noChangeAspect="1"/>
          </p:cNvGrpSpPr>
          <p:nvPr/>
        </p:nvGrpSpPr>
        <p:grpSpPr>
          <a:xfrm>
            <a:off x="179512" y="1268760"/>
            <a:ext cx="4246179" cy="1152128"/>
            <a:chOff x="0" y="-27384"/>
            <a:chExt cx="6113748" cy="1947726"/>
          </a:xfrm>
        </p:grpSpPr>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6084168" cy="1513987"/>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 y="1000372"/>
              <a:ext cx="6107473" cy="919970"/>
            </a:xfrm>
            <a:prstGeom prst="rect">
              <a:avLst/>
            </a:prstGeom>
          </p:spPr>
        </p:pic>
      </p:grpSp>
      <p:pic>
        <p:nvPicPr>
          <p:cNvPr id="13" name="Content Placeholder 12" descr="Screen Clipping"/>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79388" y="2440120"/>
            <a:ext cx="4321175" cy="3221128"/>
          </a:xfrm>
          <a:prstGeom prst="rect">
            <a:avLst/>
          </a:prstGeom>
        </p:spPr>
      </p:pic>
      <p:sp>
        <p:nvSpPr>
          <p:cNvPr id="14" name="TextBox 13"/>
          <p:cNvSpPr txBox="1"/>
          <p:nvPr/>
        </p:nvSpPr>
        <p:spPr>
          <a:xfrm>
            <a:off x="183870" y="5733256"/>
            <a:ext cx="6116322" cy="1015663"/>
          </a:xfrm>
          <a:prstGeom prst="rect">
            <a:avLst/>
          </a:prstGeom>
          <a:noFill/>
        </p:spPr>
        <p:txBody>
          <a:bodyPr wrap="square" rtlCol="0">
            <a:spAutoFit/>
          </a:bodyPr>
          <a:lstStyle/>
          <a:p>
            <a:r>
              <a:rPr lang="sk-SK" sz="2000" dirty="0" smtClean="0"/>
              <a:t>variácia „rýchlosti plynutia času“ a odklon elektromagnetického signálu pôsobením</a:t>
            </a:r>
            <a:r>
              <a:rPr lang="en-US" sz="2000" dirty="0" smtClean="0"/>
              <a:t> </a:t>
            </a:r>
            <a:r>
              <a:rPr lang="sk-SK" sz="2000" dirty="0" smtClean="0"/>
              <a:t/>
            </a:r>
            <a:br>
              <a:rPr lang="sk-SK" sz="2000" dirty="0" smtClean="0"/>
            </a:br>
            <a:r>
              <a:rPr lang="en-US" sz="2000" dirty="0" err="1" smtClean="0"/>
              <a:t>gravita</a:t>
            </a:r>
            <a:r>
              <a:rPr lang="sk-SK" sz="2000" dirty="0" err="1" smtClean="0"/>
              <a:t>čného</a:t>
            </a:r>
            <a:r>
              <a:rPr lang="sk-SK" sz="2000" dirty="0" smtClean="0"/>
              <a:t> poľa kozmických telies (Zeme, Slnka, ....) </a:t>
            </a:r>
            <a:endParaRPr lang="en-US" sz="2000" dirty="0"/>
          </a:p>
        </p:txBody>
      </p:sp>
      <p:pic>
        <p:nvPicPr>
          <p:cNvPr id="15" name="Content Placeholder 14"/>
          <p:cNvPicPr>
            <a:picLocks noGrp="1" noChangeAspect="1"/>
          </p:cNvPicPr>
          <p:nvPr>
            <p:ph sz="half" idx="14"/>
          </p:nvPr>
        </p:nvPicPr>
        <p:blipFill>
          <a:blip r:embed="rId6">
            <a:extLst>
              <a:ext uri="{28A0092B-C50C-407E-A947-70E740481C1C}">
                <a14:useLocalDpi xmlns:a14="http://schemas.microsoft.com/office/drawing/2010/main" val="0"/>
              </a:ext>
            </a:extLst>
          </a:blip>
          <a:stretch>
            <a:fillRect/>
          </a:stretch>
        </p:blipFill>
        <p:spPr>
          <a:xfrm>
            <a:off x="4791646" y="1556792"/>
            <a:ext cx="4244850" cy="4694858"/>
          </a:xfrm>
          <a:prstGeom prst="rect">
            <a:avLst/>
          </a:prstGeom>
        </p:spPr>
      </p:pic>
    </p:spTree>
    <p:extLst>
      <p:ext uri="{BB962C8B-B14F-4D97-AF65-F5344CB8AC3E}">
        <p14:creationId xmlns:p14="http://schemas.microsoft.com/office/powerpoint/2010/main" val="3029640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07504" y="1344186"/>
            <a:ext cx="4320480" cy="5381921"/>
          </a:xfrm>
        </p:spPr>
        <p:txBody>
          <a:bodyPr>
            <a:normAutofit fontScale="77500" lnSpcReduction="20000"/>
          </a:bodyPr>
          <a:lstStyle/>
          <a:p>
            <a:r>
              <a:rPr lang="sk-SK" sz="2600" b="1" noProof="0" dirty="0" smtClean="0"/>
              <a:t>Laser </a:t>
            </a:r>
            <a:r>
              <a:rPr lang="sk-SK" sz="2600" b="1" noProof="0" dirty="0" err="1" smtClean="0"/>
              <a:t>Interferometer</a:t>
            </a:r>
            <a:r>
              <a:rPr lang="sk-SK" sz="2600" b="1" noProof="0" dirty="0" smtClean="0"/>
              <a:t> </a:t>
            </a:r>
            <a:r>
              <a:rPr lang="sk-SK" sz="2600" b="1" noProof="0" dirty="0" err="1" smtClean="0"/>
              <a:t>Space</a:t>
            </a:r>
            <a:r>
              <a:rPr lang="sk-SK" sz="2600" b="1" noProof="0" dirty="0" smtClean="0"/>
              <a:t> </a:t>
            </a:r>
            <a:r>
              <a:rPr lang="sk-SK" sz="2600" b="1" noProof="0" dirty="0" err="1" smtClean="0"/>
              <a:t>Antenna</a:t>
            </a:r>
            <a:endParaRPr lang="sk-SK" b="1" noProof="0" dirty="0" smtClean="0"/>
          </a:p>
          <a:p>
            <a:pPr lvl="1"/>
            <a:r>
              <a:rPr lang="sk-SK" noProof="0" dirty="0" smtClean="0"/>
              <a:t>určený na registráciu nízkofrekvenčných gravitačných vĺn</a:t>
            </a:r>
          </a:p>
          <a:p>
            <a:r>
              <a:rPr lang="sk-SK" noProof="0" dirty="0" smtClean="0"/>
              <a:t>bude technologicky veľmi zložitý</a:t>
            </a:r>
          </a:p>
          <a:p>
            <a:r>
              <a:rPr lang="sk-SK" noProof="0" dirty="0" smtClean="0"/>
              <a:t>bolo by nerozvážne pustiť sa do takého projektu bez dostatočnej prípravy</a:t>
            </a:r>
          </a:p>
          <a:p>
            <a:r>
              <a:rPr lang="sk-SK" noProof="0" dirty="0" smtClean="0"/>
              <a:t>na otestovanie nevyhnutných technológií odštartovala 3.XII.2015 (VEGA) misia </a:t>
            </a:r>
            <a:r>
              <a:rPr lang="en-GB" noProof="0" dirty="0" smtClean="0"/>
              <a:t/>
            </a:r>
            <a:br>
              <a:rPr lang="en-GB" noProof="0" dirty="0" smtClean="0"/>
            </a:br>
            <a:r>
              <a:rPr lang="sk-SK" noProof="0" dirty="0" smtClean="0"/>
              <a:t>LISA </a:t>
            </a:r>
            <a:r>
              <a:rPr lang="sk-SK" noProof="0" dirty="0" err="1" smtClean="0"/>
              <a:t>Pathfinder</a:t>
            </a:r>
            <a:endParaRPr lang="sk-SK" noProof="0" dirty="0" smtClean="0"/>
          </a:p>
          <a:p>
            <a:r>
              <a:rPr lang="sk-SK" noProof="0" dirty="0" smtClean="0"/>
              <a:t>sonda sa po priblížení k L1 bodu oddelila od pohonného modulu aby testovania neboli rušené hmotnosťou tohto modulu</a:t>
            </a:r>
          </a:p>
          <a:p>
            <a:r>
              <a:rPr lang="sk-SK" noProof="0" dirty="0" smtClean="0"/>
              <a:t>hlavné prístroje</a:t>
            </a:r>
          </a:p>
          <a:p>
            <a:pPr lvl="1"/>
            <a:r>
              <a:rPr lang="sk-SK" noProof="0" dirty="0" smtClean="0"/>
              <a:t>LISA </a:t>
            </a:r>
            <a:r>
              <a:rPr lang="sk-SK" noProof="0" dirty="0" err="1" smtClean="0"/>
              <a:t>Technology</a:t>
            </a:r>
            <a:r>
              <a:rPr lang="sk-SK" noProof="0" dirty="0" smtClean="0"/>
              <a:t> </a:t>
            </a:r>
            <a:r>
              <a:rPr lang="sk-SK" noProof="0" dirty="0" err="1" smtClean="0"/>
              <a:t>Package</a:t>
            </a:r>
            <a:r>
              <a:rPr lang="sk-SK" noProof="0" dirty="0" smtClean="0"/>
              <a:t> (LTP)</a:t>
            </a:r>
          </a:p>
          <a:p>
            <a:pPr lvl="1"/>
            <a:r>
              <a:rPr lang="sk-SK" noProof="0" dirty="0" err="1" smtClean="0"/>
              <a:t>Disturbance</a:t>
            </a:r>
            <a:r>
              <a:rPr lang="sk-SK" noProof="0" dirty="0" smtClean="0"/>
              <a:t> </a:t>
            </a:r>
            <a:r>
              <a:rPr lang="sk-SK" noProof="0" dirty="0" err="1" smtClean="0"/>
              <a:t>Reduction</a:t>
            </a:r>
            <a:r>
              <a:rPr lang="sk-SK" noProof="0" dirty="0" smtClean="0"/>
              <a:t> </a:t>
            </a:r>
            <a:r>
              <a:rPr lang="sk-SK" noProof="0" dirty="0" err="1" smtClean="0"/>
              <a:t>System</a:t>
            </a:r>
            <a:r>
              <a:rPr lang="sk-SK" noProof="0" dirty="0" smtClean="0"/>
              <a:t> (DRS)</a:t>
            </a:r>
          </a:p>
        </p:txBody>
      </p:sp>
      <p:sp>
        <p:nvSpPr>
          <p:cNvPr id="8" name="Content Placeholder 7"/>
          <p:cNvSpPr>
            <a:spLocks noGrp="1"/>
          </p:cNvSpPr>
          <p:nvPr>
            <p:ph sz="half" idx="13"/>
          </p:nvPr>
        </p:nvSpPr>
        <p:spPr/>
        <p:txBody>
          <a:bodyPr/>
          <a:lstStyle/>
          <a:p>
            <a:r>
              <a:rPr lang="sk-SK" noProof="0" dirty="0" smtClean="0"/>
              <a:t>LISA </a:t>
            </a:r>
            <a:r>
              <a:rPr lang="sk-SK" noProof="0" dirty="0" err="1" smtClean="0"/>
              <a:t>Pathfinder</a:t>
            </a:r>
            <a:endParaRPr lang="sk-SK" noProof="0" dirty="0"/>
          </a:p>
        </p:txBody>
      </p:sp>
      <p:pic>
        <p:nvPicPr>
          <p:cNvPr id="10" name="Content Placeholder 9"/>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a:stretch/>
        </p:blipFill>
        <p:spPr>
          <a:xfrm>
            <a:off x="4557931" y="1628800"/>
            <a:ext cx="4550574" cy="4392488"/>
          </a:xfrm>
        </p:spPr>
      </p:pic>
      <p:sp>
        <p:nvSpPr>
          <p:cNvPr id="11" name="TextBox 10"/>
          <p:cNvSpPr txBox="1"/>
          <p:nvPr/>
        </p:nvSpPr>
        <p:spPr>
          <a:xfrm>
            <a:off x="5384290" y="6156593"/>
            <a:ext cx="3581430" cy="646331"/>
          </a:xfrm>
          <a:prstGeom prst="rect">
            <a:avLst/>
          </a:prstGeom>
          <a:noFill/>
        </p:spPr>
        <p:txBody>
          <a:bodyPr wrap="none" rtlCol="0">
            <a:spAutoFit/>
          </a:bodyPr>
          <a:lstStyle/>
          <a:p>
            <a:pPr algn="r"/>
            <a:r>
              <a:rPr lang="en-GB" dirty="0" err="1" smtClean="0"/>
              <a:t>Plnenie</a:t>
            </a:r>
            <a:r>
              <a:rPr lang="en-GB" dirty="0" smtClean="0"/>
              <a:t> </a:t>
            </a:r>
            <a:r>
              <a:rPr lang="en-GB" dirty="0" err="1" smtClean="0"/>
              <a:t>servisn</a:t>
            </a:r>
            <a:r>
              <a:rPr lang="sk-SK" dirty="0" smtClean="0"/>
              <a:t>é</a:t>
            </a:r>
            <a:r>
              <a:rPr lang="en-GB" dirty="0" err="1" smtClean="0"/>
              <a:t>ho</a:t>
            </a:r>
            <a:r>
              <a:rPr lang="en-GB" dirty="0" smtClean="0"/>
              <a:t> </a:t>
            </a:r>
            <a:r>
              <a:rPr lang="en-GB" dirty="0" err="1" smtClean="0"/>
              <a:t>modulu</a:t>
            </a:r>
            <a:r>
              <a:rPr lang="en-GB" dirty="0" smtClean="0"/>
              <a:t> </a:t>
            </a:r>
            <a:r>
              <a:rPr lang="en-GB" dirty="0" err="1" smtClean="0"/>
              <a:t>palivom</a:t>
            </a:r>
            <a:r>
              <a:rPr lang="en-GB" dirty="0" smtClean="0"/>
              <a:t> </a:t>
            </a:r>
            <a:endParaRPr lang="sk-SK" dirty="0" smtClean="0"/>
          </a:p>
          <a:p>
            <a:pPr algn="r"/>
            <a:r>
              <a:rPr lang="sk-SK" dirty="0" err="1" smtClean="0"/>
              <a:t>Foto</a:t>
            </a:r>
            <a:r>
              <a:rPr lang="sk-SK" dirty="0" smtClean="0"/>
              <a:t>: ESA, Graf: ESA</a:t>
            </a:r>
            <a:endParaRPr lang="en-US" dirty="0"/>
          </a:p>
        </p:txBody>
      </p:sp>
      <p:sp>
        <p:nvSpPr>
          <p:cNvPr id="12" name="Title 1"/>
          <p:cNvSpPr txBox="1">
            <a:spLocks/>
          </p:cNvSpPr>
          <p:nvPr/>
        </p:nvSpPr>
        <p:spPr>
          <a:xfrm>
            <a:off x="403920" y="44624"/>
            <a:ext cx="8640960" cy="6480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GB" sz="3200" dirty="0" err="1" smtClean="0"/>
              <a:t>Pr</a:t>
            </a:r>
            <a:r>
              <a:rPr lang="sk-SK" sz="3200" dirty="0" err="1" smtClean="0"/>
              <a:t>íprava</a:t>
            </a:r>
            <a:r>
              <a:rPr lang="sk-SK" sz="3200" dirty="0" smtClean="0"/>
              <a:t> na sledovanie gravitačných vĺn v kozme</a:t>
            </a:r>
            <a:endParaRPr lang="sk-SK" sz="3200" dirty="0"/>
          </a:p>
        </p:txBody>
      </p:sp>
    </p:spTree>
    <p:extLst>
      <p:ext uri="{BB962C8B-B14F-4D97-AF65-F5344CB8AC3E}">
        <p14:creationId xmlns:p14="http://schemas.microsoft.com/office/powerpoint/2010/main" val="26624059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3"/>
          </p:nvPr>
        </p:nvSpPr>
        <p:spPr/>
        <p:txBody>
          <a:bodyPr>
            <a:normAutofit fontScale="92500"/>
          </a:bodyPr>
          <a:lstStyle/>
          <a:p>
            <a:r>
              <a:rPr lang="sk-SK" dirty="0" smtClean="0"/>
              <a:t>Prečo potrebujeme </a:t>
            </a:r>
            <a:r>
              <a:rPr lang="sk-SK" noProof="0" dirty="0" smtClean="0"/>
              <a:t>LISA experiment?</a:t>
            </a:r>
            <a:endParaRPr lang="sk-SK" noProof="0" dirty="0"/>
          </a:p>
        </p:txBody>
      </p:sp>
      <p:sp>
        <p:nvSpPr>
          <p:cNvPr id="12" name="Title 1"/>
          <p:cNvSpPr txBox="1">
            <a:spLocks/>
          </p:cNvSpPr>
          <p:nvPr/>
        </p:nvSpPr>
        <p:spPr>
          <a:xfrm>
            <a:off x="403920" y="44624"/>
            <a:ext cx="8640960" cy="6480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GB" sz="3200" dirty="0" err="1"/>
              <a:t>Pr</a:t>
            </a:r>
            <a:r>
              <a:rPr lang="sk-SK" sz="3200" dirty="0" err="1"/>
              <a:t>íprava</a:t>
            </a:r>
            <a:r>
              <a:rPr lang="sk-SK" sz="3200" dirty="0"/>
              <a:t> na sledovanie gravitačných vĺn v kozme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01" r="194"/>
          <a:stretch/>
        </p:blipFill>
        <p:spPr>
          <a:xfrm>
            <a:off x="99120" y="1542898"/>
            <a:ext cx="8324488" cy="5183209"/>
          </a:xfrm>
          <a:prstGeom prst="rect">
            <a:avLst/>
          </a:prstGeom>
        </p:spPr>
      </p:pic>
      <p:sp>
        <p:nvSpPr>
          <p:cNvPr id="13" name="Rectangle 12"/>
          <p:cNvSpPr/>
          <p:nvPr/>
        </p:nvSpPr>
        <p:spPr>
          <a:xfrm>
            <a:off x="1043608" y="4535816"/>
            <a:ext cx="7380000"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69498" y="2375576"/>
            <a:ext cx="324000" cy="3816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3"/>
          </p:nvPr>
        </p:nvSpPr>
        <p:spPr/>
        <p:txBody>
          <a:bodyPr/>
          <a:lstStyle/>
          <a:p>
            <a:r>
              <a:rPr lang="sk-SK" noProof="0" dirty="0" smtClean="0"/>
              <a:t>LISA </a:t>
            </a:r>
            <a:r>
              <a:rPr lang="sk-SK" noProof="0" dirty="0" err="1" smtClean="0"/>
              <a:t>Pathfinder</a:t>
            </a:r>
            <a:endParaRPr lang="sk-SK" noProof="0" dirty="0"/>
          </a:p>
        </p:txBody>
      </p:sp>
      <p:sp>
        <p:nvSpPr>
          <p:cNvPr id="12" name="Title 1"/>
          <p:cNvSpPr txBox="1">
            <a:spLocks/>
          </p:cNvSpPr>
          <p:nvPr/>
        </p:nvSpPr>
        <p:spPr>
          <a:xfrm>
            <a:off x="403920" y="44624"/>
            <a:ext cx="8640960" cy="64807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GB" sz="3200" dirty="0" err="1"/>
              <a:t>Pr</a:t>
            </a:r>
            <a:r>
              <a:rPr lang="sk-SK" sz="3200" dirty="0" err="1"/>
              <a:t>íprava</a:t>
            </a:r>
            <a:r>
              <a:rPr lang="sk-SK" sz="3200" dirty="0"/>
              <a:t> na sledovanie gravitačných vĺn v kozme</a:t>
            </a:r>
          </a:p>
        </p:txBody>
      </p:sp>
      <p:pic>
        <p:nvPicPr>
          <p:cNvPr id="1026" name="Picture 2" descr="http://www.imperial.ac.uk/ImageCropToolT4/imageTool/uploaded-images/image3--tojpeg_1449677521470_x2.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6316" r="-599" b="-4090"/>
          <a:stretch/>
        </p:blipFill>
        <p:spPr bwMode="auto">
          <a:xfrm>
            <a:off x="35496" y="1603803"/>
            <a:ext cx="9103891" cy="5209573"/>
          </a:xfrm>
          <a:prstGeom prst="rect">
            <a:avLst/>
          </a:prstGeom>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93" t="2498" r="-127" b="3550"/>
          <a:stretch/>
        </p:blipFill>
        <p:spPr>
          <a:xfrm>
            <a:off x="827584" y="1542898"/>
            <a:ext cx="7429500" cy="5210579"/>
          </a:xfrm>
          <a:prstGeom prst="rect">
            <a:avLst/>
          </a:prstGeom>
        </p:spPr>
      </p:pic>
    </p:spTree>
    <p:extLst>
      <p:ext uri="{BB962C8B-B14F-4D97-AF65-F5344CB8AC3E}">
        <p14:creationId xmlns:p14="http://schemas.microsoft.com/office/powerpoint/2010/main" val="3088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2" name="Content Placeholder 1"/>
          <p:cNvSpPr>
            <a:spLocks noGrp="1"/>
          </p:cNvSpPr>
          <p:nvPr>
            <p:ph sz="half" idx="1"/>
          </p:nvPr>
        </p:nvSpPr>
        <p:spPr>
          <a:xfrm>
            <a:off x="107504" y="1196752"/>
            <a:ext cx="5040560" cy="5040560"/>
          </a:xfrm>
        </p:spPr>
        <p:txBody>
          <a:bodyPr>
            <a:normAutofit fontScale="70000" lnSpcReduction="20000"/>
          </a:bodyPr>
          <a:lstStyle/>
          <a:p>
            <a:r>
              <a:rPr lang="sk-SK" noProof="0" dirty="0" smtClean="0"/>
              <a:t>na obežnú dráhu vo výške </a:t>
            </a:r>
            <a:r>
              <a:rPr lang="sk-SK" noProof="0" dirty="0" smtClean="0">
                <a:sym typeface="Symbol"/>
              </a:rPr>
              <a:t></a:t>
            </a:r>
            <a:r>
              <a:rPr lang="sk-SK" noProof="0" dirty="0" smtClean="0"/>
              <a:t>540 km</a:t>
            </a:r>
            <a:br>
              <a:rPr lang="sk-SK" noProof="0" dirty="0" smtClean="0"/>
            </a:br>
            <a:r>
              <a:rPr lang="sk-SK" noProof="0" dirty="0" smtClean="0"/>
              <a:t>vynesený raketoplánom </a:t>
            </a:r>
            <a:r>
              <a:rPr lang="sk-SK" noProof="0" dirty="0" err="1" smtClean="0"/>
              <a:t>Discovery</a:t>
            </a:r>
            <a:r>
              <a:rPr lang="sk-SK" noProof="0" dirty="0" smtClean="0"/>
              <a:t>, </a:t>
            </a:r>
            <a:br>
              <a:rPr lang="sk-SK" noProof="0" dirty="0" smtClean="0"/>
            </a:br>
            <a:r>
              <a:rPr lang="sk-SK" noProof="0" dirty="0" smtClean="0"/>
              <a:t>let STS-31 (24.IV.1990)</a:t>
            </a:r>
          </a:p>
          <a:p>
            <a:r>
              <a:rPr lang="sk-SK" noProof="0" dirty="0" smtClean="0"/>
              <a:t>prvá veľká vedecká družica u ktorej sa predpokladali opravy na orbite (našťastie)</a:t>
            </a:r>
          </a:p>
          <a:p>
            <a:r>
              <a:rPr lang="sk-SK" noProof="0" dirty="0" smtClean="0"/>
              <a:t>výsledky prevýšili všetky očakávania napriek primárnemu „šoku“</a:t>
            </a:r>
          </a:p>
          <a:p>
            <a:r>
              <a:rPr lang="sk-SK" noProof="0" dirty="0" smtClean="0"/>
              <a:t>primárne zrkadlo s priemerom 2.4 m</a:t>
            </a:r>
          </a:p>
          <a:p>
            <a:r>
              <a:rPr lang="sk-SK" noProof="0" dirty="0" smtClean="0"/>
              <a:t>5 servisných misií s hlavnými cieľmi</a:t>
            </a:r>
          </a:p>
          <a:p>
            <a:pPr lvl="1"/>
            <a:r>
              <a:rPr lang="sk-SK" noProof="0" dirty="0" smtClean="0"/>
              <a:t>inštalácia korekčnej optiky</a:t>
            </a:r>
          </a:p>
          <a:p>
            <a:pPr lvl="1"/>
            <a:r>
              <a:rPr lang="sk-SK" noProof="0" dirty="0" smtClean="0"/>
              <a:t>výmena gyroskopov (viaceré zlyhania)</a:t>
            </a:r>
          </a:p>
          <a:p>
            <a:pPr lvl="1"/>
            <a:r>
              <a:rPr lang="sk-SK" noProof="0" dirty="0" smtClean="0"/>
              <a:t>výmena slnečných panelov (spôsobovali vibrácie)</a:t>
            </a:r>
          </a:p>
          <a:p>
            <a:pPr lvl="1"/>
            <a:r>
              <a:rPr lang="sk-SK" noProof="0" dirty="0" smtClean="0"/>
              <a:t>výmena celých prístrojov pre kvalitnejšie pozorovania (WFPC, STIS, NICMOS, COS)</a:t>
            </a:r>
          </a:p>
          <a:p>
            <a:pPr lvl="1"/>
            <a:r>
              <a:rPr lang="sk-SK" noProof="0" dirty="0" err="1" smtClean="0"/>
              <a:t>upgrade</a:t>
            </a:r>
            <a:r>
              <a:rPr lang="sk-SK" noProof="0" dirty="0" smtClean="0"/>
              <a:t> výpočtového segmentu (nahradené pôvodne magneticko-páskové pamäte za SSD)</a:t>
            </a:r>
          </a:p>
          <a:p>
            <a:pPr lvl="1"/>
            <a:r>
              <a:rPr lang="sk-SK" noProof="0" dirty="0" smtClean="0"/>
              <a:t>výmena presných navádzacích senzorov hviezd</a:t>
            </a:r>
          </a:p>
          <a:p>
            <a:pPr lvl="1"/>
            <a:r>
              <a:rPr lang="sk-SK" noProof="0" dirty="0" smtClean="0"/>
              <a:t>batérií</a:t>
            </a:r>
          </a:p>
          <a:p>
            <a:endParaRPr lang="sk-SK" noProof="0" dirty="0"/>
          </a:p>
        </p:txBody>
      </p:sp>
      <p:sp>
        <p:nvSpPr>
          <p:cNvPr id="5" name="Content Placeholder 4"/>
          <p:cNvSpPr>
            <a:spLocks noGrp="1"/>
          </p:cNvSpPr>
          <p:nvPr>
            <p:ph sz="half" idx="13"/>
          </p:nvPr>
        </p:nvSpPr>
        <p:spPr/>
        <p:txBody>
          <a:bodyPr/>
          <a:lstStyle/>
          <a:p>
            <a:r>
              <a:rPr lang="sk-SK" noProof="0" dirty="0" err="1" smtClean="0"/>
              <a:t>Hubble</a:t>
            </a:r>
            <a:r>
              <a:rPr lang="sk-SK" noProof="0" dirty="0" smtClean="0"/>
              <a:t> </a:t>
            </a:r>
            <a:r>
              <a:rPr lang="sk-SK" noProof="0" dirty="0" err="1" smtClean="0"/>
              <a:t>Space</a:t>
            </a:r>
            <a:r>
              <a:rPr lang="sk-SK" noProof="0" dirty="0" smtClean="0"/>
              <a:t> </a:t>
            </a:r>
            <a:r>
              <a:rPr lang="sk-SK" noProof="0" dirty="0" err="1" smtClean="0"/>
              <a:t>Telescope</a:t>
            </a:r>
            <a:endParaRPr lang="sk-SK" noProof="0" dirty="0"/>
          </a:p>
        </p:txBody>
      </p:sp>
      <p:pic>
        <p:nvPicPr>
          <p:cNvPr id="8" name="Content Placeholder 7"/>
          <p:cNvPicPr>
            <a:picLocks noGrp="1" noChangeAspect="1"/>
          </p:cNvPicPr>
          <p:nvPr>
            <p:ph sz="half" idx="14"/>
          </p:nvPr>
        </p:nvPicPr>
        <p:blipFill rotWithShape="1">
          <a:blip r:embed="rId3" cstate="print">
            <a:extLst>
              <a:ext uri="{28A0092B-C50C-407E-A947-70E740481C1C}">
                <a14:useLocalDpi xmlns:a14="http://schemas.microsoft.com/office/drawing/2010/main" val="0"/>
              </a:ext>
            </a:extLst>
          </a:blip>
          <a:srcRect/>
          <a:stretch/>
        </p:blipFill>
        <p:spPr>
          <a:xfrm>
            <a:off x="5436098" y="1484785"/>
            <a:ext cx="3669313" cy="4844748"/>
          </a:xfrm>
        </p:spPr>
      </p:pic>
      <p:sp>
        <p:nvSpPr>
          <p:cNvPr id="9" name="Rectangle 8"/>
          <p:cNvSpPr/>
          <p:nvPr/>
        </p:nvSpPr>
        <p:spPr>
          <a:xfrm>
            <a:off x="1740760" y="5786281"/>
            <a:ext cx="4271400" cy="584775"/>
          </a:xfrm>
          <a:prstGeom prst="rect">
            <a:avLst/>
          </a:prstGeom>
        </p:spPr>
        <p:txBody>
          <a:bodyPr wrap="square">
            <a:spAutoFit/>
          </a:bodyPr>
          <a:lstStyle/>
          <a:p>
            <a:r>
              <a:rPr lang="sk-SK" sz="1600" dirty="0" smtClean="0"/>
              <a:t>HST po skončení poslednej servisnej misie </a:t>
            </a:r>
          </a:p>
          <a:p>
            <a:r>
              <a:rPr lang="sk-SK" sz="1600" dirty="0" smtClean="0"/>
              <a:t>tesne pred uvoľnením        </a:t>
            </a:r>
            <a:r>
              <a:rPr lang="sk-SK" sz="1600" dirty="0" err="1" smtClean="0"/>
              <a:t>Foto</a:t>
            </a:r>
            <a:r>
              <a:rPr lang="sk-SK" sz="1600" dirty="0"/>
              <a:t>: </a:t>
            </a:r>
            <a:r>
              <a:rPr lang="sk-SK" sz="1600" dirty="0" smtClean="0"/>
              <a:t>NASA/ESA </a:t>
            </a:r>
            <a:endParaRPr lang="en-GB" sz="1600" dirty="0"/>
          </a:p>
        </p:txBody>
      </p:sp>
      <p:sp>
        <p:nvSpPr>
          <p:cNvPr id="3" name="Rectangle 2"/>
          <p:cNvSpPr/>
          <p:nvPr/>
        </p:nvSpPr>
        <p:spPr>
          <a:xfrm>
            <a:off x="179512" y="6371056"/>
            <a:ext cx="2358723" cy="369332"/>
          </a:xfrm>
          <a:prstGeom prst="rect">
            <a:avLst/>
          </a:prstGeom>
        </p:spPr>
        <p:txBody>
          <a:bodyPr wrap="none">
            <a:spAutoFit/>
          </a:bodyPr>
          <a:lstStyle/>
          <a:p>
            <a:r>
              <a:rPr lang="en-US" dirty="0">
                <a:hlinkClick r:id="rId4"/>
              </a:rPr>
              <a:t>https://</a:t>
            </a:r>
            <a:r>
              <a:rPr lang="en-US" dirty="0" err="1">
                <a:hlinkClick r:id="rId4"/>
              </a:rPr>
              <a:t>www.stsci.edu</a:t>
            </a:r>
            <a:r>
              <a:rPr lang="en-US" dirty="0">
                <a:hlinkClick r:id="rId4"/>
              </a:rPr>
              <a:t>/</a:t>
            </a:r>
            <a:endParaRPr lang="en-US" dirty="0"/>
          </a:p>
        </p:txBody>
      </p:sp>
    </p:spTree>
    <p:extLst>
      <p:ext uri="{BB962C8B-B14F-4D97-AF65-F5344CB8AC3E}">
        <p14:creationId xmlns:p14="http://schemas.microsoft.com/office/powerpoint/2010/main" val="910359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92524"/>
            <a:ext cx="9000000" cy="411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488" y="50373"/>
            <a:ext cx="9216000" cy="648071"/>
          </a:xfrm>
        </p:spPr>
        <p:txBody>
          <a:bodyPr>
            <a:normAutofit fontScale="90000"/>
          </a:bodyPr>
          <a:lstStyle/>
          <a:p>
            <a:r>
              <a:rPr lang="sk-SK" noProof="0" dirty="0" smtClean="0"/>
              <a:t>Symbióza pozemských a kozmických pozorovaní</a:t>
            </a:r>
            <a:endParaRPr lang="sk-SK" noProof="0" dirty="0"/>
          </a:p>
        </p:txBody>
      </p:sp>
      <p:sp>
        <p:nvSpPr>
          <p:cNvPr id="8" name="Content Placeholder 7"/>
          <p:cNvSpPr>
            <a:spLocks noGrp="1"/>
          </p:cNvSpPr>
          <p:nvPr>
            <p:ph sz="half" idx="13"/>
          </p:nvPr>
        </p:nvSpPr>
        <p:spPr>
          <a:xfrm>
            <a:off x="4576260" y="766193"/>
            <a:ext cx="4572000" cy="718593"/>
          </a:xfrm>
        </p:spPr>
        <p:txBody>
          <a:bodyPr>
            <a:normAutofit/>
          </a:bodyPr>
          <a:lstStyle/>
          <a:p>
            <a:r>
              <a:rPr lang="sk-SK"/>
              <a:t>GW170817</a:t>
            </a:r>
            <a:endParaRPr lang="sk-SK" noProof="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 y="5401665"/>
            <a:ext cx="9144000" cy="589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8"/>
          <p:cNvSpPr/>
          <p:nvPr/>
        </p:nvSpPr>
        <p:spPr>
          <a:xfrm>
            <a:off x="1259632" y="5985285"/>
            <a:ext cx="3744416" cy="324036"/>
          </a:xfrm>
          <a:prstGeom prst="wedgeRoundRectCallout">
            <a:avLst>
              <a:gd name="adj1" fmla="val -47218"/>
              <a:gd name="adj2" fmla="val -1471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17</a:t>
            </a:r>
            <a:r>
              <a:rPr lang="sk-SK" smtClean="0"/>
              <a:t> August 2017   </a:t>
            </a:r>
            <a:r>
              <a:rPr lang="en-GB" smtClean="0"/>
              <a:t>12:41:04 </a:t>
            </a:r>
            <a:r>
              <a:rPr lang="en-GB"/>
              <a:t>UTC</a:t>
            </a: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1634" y="1475168"/>
            <a:ext cx="5400000" cy="362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15467" y="6228601"/>
            <a:ext cx="3962047" cy="646331"/>
          </a:xfrm>
          <a:prstGeom prst="rect">
            <a:avLst/>
          </a:prstGeom>
          <a:noFill/>
        </p:spPr>
        <p:txBody>
          <a:bodyPr wrap="none" rtlCol="0">
            <a:spAutoFit/>
          </a:bodyPr>
          <a:lstStyle/>
          <a:p>
            <a:pPr algn="r"/>
            <a:r>
              <a:rPr lang="sk-SK" dirty="0" smtClean="0"/>
              <a:t>Zdroj: </a:t>
            </a:r>
            <a:r>
              <a:rPr lang="en-GB" dirty="0" smtClean="0"/>
              <a:t>The </a:t>
            </a:r>
            <a:r>
              <a:rPr lang="en-GB" dirty="0"/>
              <a:t>Astrophysical Journal Letters, </a:t>
            </a:r>
            <a:r>
              <a:rPr lang="sk-SK" dirty="0"/>
              <a:t/>
            </a:r>
            <a:br>
              <a:rPr lang="sk-SK" dirty="0"/>
            </a:br>
            <a:r>
              <a:rPr lang="en-GB" dirty="0" err="1" smtClean="0"/>
              <a:t>848:L12</a:t>
            </a:r>
            <a:r>
              <a:rPr lang="en-GB" dirty="0" smtClean="0"/>
              <a:t> (</a:t>
            </a:r>
            <a:r>
              <a:rPr lang="en-GB" dirty="0" err="1" smtClean="0"/>
              <a:t>59pp</a:t>
            </a:r>
            <a:r>
              <a:rPr lang="en-GB" dirty="0" smtClean="0"/>
              <a:t>), 2017</a:t>
            </a:r>
            <a:endParaRPr lang="en-US" dirty="0"/>
          </a:p>
        </p:txBody>
      </p:sp>
      <p:sp>
        <p:nvSpPr>
          <p:cNvPr id="17" name="Rounded Rectangular Callout 16"/>
          <p:cNvSpPr/>
          <p:nvPr/>
        </p:nvSpPr>
        <p:spPr>
          <a:xfrm>
            <a:off x="1263080" y="5995411"/>
            <a:ext cx="3740968" cy="324000"/>
          </a:xfrm>
          <a:prstGeom prst="wedgeRoundRectCallout">
            <a:avLst>
              <a:gd name="adj1" fmla="val -47218"/>
              <a:gd name="adj2" fmla="val -1471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smtClean="0"/>
              <a:t>T</a:t>
            </a:r>
            <a:r>
              <a:rPr lang="sk-SK" baseline="-25000"/>
              <a:t>0</a:t>
            </a:r>
            <a:r>
              <a:rPr lang="en-GB" smtClean="0"/>
              <a:t> </a:t>
            </a:r>
            <a:r>
              <a:rPr lang="sk-SK" smtClean="0"/>
              <a:t>(GPS)= </a:t>
            </a:r>
            <a:r>
              <a:rPr lang="en-GB" smtClean="0"/>
              <a:t>1187008882.430</a:t>
            </a:r>
            <a:r>
              <a:rPr lang="sk-SK" smtClean="0"/>
              <a:t> </a:t>
            </a:r>
            <a:r>
              <a:rPr lang="en-GB" smtClean="0"/>
              <a:t>± </a:t>
            </a:r>
            <a:r>
              <a:rPr lang="en-GB"/>
              <a:t>0.002 </a:t>
            </a:r>
            <a:r>
              <a:rPr lang="en-GB" smtClean="0"/>
              <a:t>s</a:t>
            </a:r>
            <a:endParaRPr lang="en-GB"/>
          </a:p>
        </p:txBody>
      </p:sp>
    </p:spTree>
    <p:extLst>
      <p:ext uri="{BB962C8B-B14F-4D97-AF65-F5344CB8AC3E}">
        <p14:creationId xmlns:p14="http://schemas.microsoft.com/office/powerpoint/2010/main" val="12259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164290" y="5949280"/>
            <a:ext cx="1840889" cy="338554"/>
          </a:xfrm>
          <a:prstGeom prst="rect">
            <a:avLst/>
          </a:prstGeom>
          <a:noFill/>
        </p:spPr>
        <p:txBody>
          <a:bodyPr wrap="none" rtlCol="0">
            <a:spAutoFit/>
          </a:bodyPr>
          <a:lstStyle/>
          <a:p>
            <a:pPr algn="r"/>
            <a:r>
              <a:rPr lang="sk-SK" sz="1600" smtClean="0"/>
              <a:t>Foto</a:t>
            </a:r>
            <a:r>
              <a:rPr lang="sk-SK" sz="1600" dirty="0" smtClean="0"/>
              <a:t>: ESA, Graf: ESA</a:t>
            </a:r>
            <a:endParaRPr lang="en-US" sz="1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 y="217452"/>
            <a:ext cx="9144000" cy="637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413256"/>
            <a:ext cx="9090000" cy="218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65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35496" y="1251508"/>
            <a:ext cx="4423742" cy="5606492"/>
          </a:xfrm>
        </p:spPr>
        <p:txBody>
          <a:bodyPr>
            <a:normAutofit fontScale="77500" lnSpcReduction="20000"/>
          </a:bodyPr>
          <a:lstStyle/>
          <a:p>
            <a:r>
              <a:rPr lang="sk-SK" dirty="0" smtClean="0"/>
              <a:t>signál pozorovaných gravitačných vĺn umožnil lokalizáciu zdroja na oblohe na oblasť </a:t>
            </a:r>
            <a:r>
              <a:rPr lang="en-GB" dirty="0" smtClean="0"/>
              <a:t>31 </a:t>
            </a:r>
            <a:r>
              <a:rPr lang="sk-SK" dirty="0" smtClean="0"/>
              <a:t>štvorcových stupňov,  </a:t>
            </a:r>
            <a:r>
              <a:rPr lang="sk-SK" dirty="0" err="1" smtClean="0"/>
              <a:t>luminóznu</a:t>
            </a:r>
            <a:r>
              <a:rPr lang="sk-SK" dirty="0" smtClean="0"/>
              <a:t> vzdialenosť</a:t>
            </a:r>
            <a:r>
              <a:rPr lang="sk-SK" dirty="0"/>
              <a:t> </a:t>
            </a:r>
            <a:r>
              <a:rPr lang="sk-SK" dirty="0" smtClean="0"/>
              <a:t/>
            </a:r>
            <a:br>
              <a:rPr lang="sk-SK" dirty="0" smtClean="0"/>
            </a:br>
            <a:r>
              <a:rPr lang="en-GB" dirty="0" smtClean="0"/>
              <a:t>40</a:t>
            </a:r>
            <a:r>
              <a:rPr lang="sk-SK" dirty="0" smtClean="0"/>
              <a:t> </a:t>
            </a:r>
            <a:r>
              <a:rPr lang="en-GB" dirty="0" smtClean="0"/>
              <a:t>±</a:t>
            </a:r>
            <a:r>
              <a:rPr lang="sk-SK" dirty="0" smtClean="0"/>
              <a:t> </a:t>
            </a:r>
            <a:r>
              <a:rPr lang="en-GB" dirty="0" smtClean="0"/>
              <a:t>8</a:t>
            </a:r>
            <a:r>
              <a:rPr lang="sk-SK" dirty="0" smtClean="0"/>
              <a:t> </a:t>
            </a:r>
            <a:r>
              <a:rPr lang="sk-SK" dirty="0" err="1" smtClean="0"/>
              <a:t>Mpc</a:t>
            </a:r>
            <a:r>
              <a:rPr lang="sk-SK" dirty="0" smtClean="0"/>
              <a:t> </a:t>
            </a:r>
          </a:p>
          <a:p>
            <a:r>
              <a:rPr lang="sk-SK" dirty="0" smtClean="0"/>
              <a:t>konzistentný s binárnym systémom neutrónových hviezd s hmotnosťou </a:t>
            </a:r>
            <a:r>
              <a:rPr lang="sk-SK" i="1" dirty="0" smtClean="0"/>
              <a:t>m</a:t>
            </a:r>
            <a:r>
              <a:rPr lang="sk-SK" baseline="-25000" dirty="0" smtClean="0"/>
              <a:t>1</a:t>
            </a:r>
            <a:r>
              <a:rPr lang="sk-SK" dirty="0" smtClean="0"/>
              <a:t>= </a:t>
            </a:r>
            <a:r>
              <a:rPr lang="en-GB" dirty="0" smtClean="0"/>
              <a:t>1.3</a:t>
            </a:r>
            <a:r>
              <a:rPr lang="sk-SK" dirty="0" smtClean="0"/>
              <a:t> </a:t>
            </a:r>
            <a:r>
              <a:rPr lang="en-GB" dirty="0" smtClean="0"/>
              <a:t>÷</a:t>
            </a:r>
            <a:r>
              <a:rPr lang="sk-SK" dirty="0" smtClean="0"/>
              <a:t> </a:t>
            </a:r>
            <a:r>
              <a:rPr lang="en-GB" dirty="0" smtClean="0"/>
              <a:t>2.</a:t>
            </a:r>
            <a:r>
              <a:rPr lang="sk-SK" dirty="0" smtClean="0"/>
              <a:t>3</a:t>
            </a:r>
            <a:r>
              <a:rPr lang="en-GB" dirty="0" smtClean="0"/>
              <a:t> </a:t>
            </a:r>
            <a:r>
              <a:rPr lang="en-GB" i="1" dirty="0" smtClean="0"/>
              <a:t>M</a:t>
            </a:r>
            <a:r>
              <a:rPr lang="en-GB" baseline="-25000" dirty="0" smtClean="0">
                <a:sym typeface="Mathematica3"/>
              </a:rPr>
              <a:t></a:t>
            </a:r>
            <a:r>
              <a:rPr lang="sk-SK" i="1" dirty="0" smtClean="0">
                <a:sym typeface="Mathematica3"/>
              </a:rPr>
              <a:t> </a:t>
            </a:r>
            <a:r>
              <a:rPr lang="sk-SK" i="1" dirty="0" smtClean="0"/>
              <a:t> </a:t>
            </a:r>
            <a:br>
              <a:rPr lang="sk-SK" i="1" dirty="0" smtClean="0"/>
            </a:br>
            <a:r>
              <a:rPr lang="sk-SK" i="1" dirty="0" smtClean="0"/>
              <a:t>                       </a:t>
            </a:r>
            <a:r>
              <a:rPr lang="sk-SK" i="1" dirty="0" smtClean="0"/>
              <a:t> m</a:t>
            </a:r>
            <a:r>
              <a:rPr lang="sk-SK" baseline="-25000" dirty="0" smtClean="0"/>
              <a:t>2</a:t>
            </a:r>
            <a:r>
              <a:rPr lang="sk-SK" dirty="0" smtClean="0"/>
              <a:t>=</a:t>
            </a:r>
            <a:r>
              <a:rPr lang="en-GB" dirty="0" smtClean="0"/>
              <a:t> 0.8</a:t>
            </a:r>
            <a:r>
              <a:rPr lang="sk-SK" dirty="0" smtClean="0"/>
              <a:t> </a:t>
            </a:r>
            <a:r>
              <a:rPr lang="en-GB" dirty="0" smtClean="0"/>
              <a:t>÷</a:t>
            </a:r>
            <a:r>
              <a:rPr lang="sk-SK" dirty="0" smtClean="0"/>
              <a:t> </a:t>
            </a:r>
            <a:r>
              <a:rPr lang="en-GB" dirty="0" smtClean="0"/>
              <a:t>1.</a:t>
            </a:r>
            <a:r>
              <a:rPr lang="sk-SK" dirty="0" smtClean="0"/>
              <a:t>4</a:t>
            </a:r>
            <a:r>
              <a:rPr lang="en-GB" dirty="0" smtClean="0"/>
              <a:t> </a:t>
            </a:r>
            <a:r>
              <a:rPr lang="en-GB" i="1" dirty="0"/>
              <a:t>M</a:t>
            </a:r>
            <a:r>
              <a:rPr lang="en-GB" baseline="-25000" dirty="0">
                <a:sym typeface="Mathematica3"/>
              </a:rPr>
              <a:t></a:t>
            </a:r>
            <a:r>
              <a:rPr lang="sk-SK" i="1" dirty="0" smtClean="0">
                <a:sym typeface="Mathematica3"/>
              </a:rPr>
              <a:t> </a:t>
            </a:r>
            <a:endParaRPr lang="sk-SK" dirty="0" smtClean="0"/>
          </a:p>
          <a:p>
            <a:r>
              <a:rPr lang="sk-SK" dirty="0" smtClean="0"/>
              <a:t>je súčasťou galaxie </a:t>
            </a:r>
            <a:r>
              <a:rPr lang="en-GB" dirty="0" smtClean="0"/>
              <a:t>NGC </a:t>
            </a:r>
            <a:r>
              <a:rPr lang="en-GB" dirty="0"/>
              <a:t>4993 </a:t>
            </a:r>
            <a:r>
              <a:rPr lang="sk-SK" dirty="0" smtClean="0"/>
              <a:t/>
            </a:r>
            <a:br>
              <a:rPr lang="sk-SK" dirty="0" smtClean="0"/>
            </a:br>
            <a:r>
              <a:rPr lang="sk-SK" dirty="0" smtClean="0"/>
              <a:t>vo vzdialenosti </a:t>
            </a:r>
            <a:r>
              <a:rPr lang="sk-SK" dirty="0" smtClean="0">
                <a:sym typeface="Symbol"/>
              </a:rPr>
              <a:t></a:t>
            </a:r>
            <a:r>
              <a:rPr lang="en-GB" dirty="0" smtClean="0"/>
              <a:t>40 </a:t>
            </a:r>
            <a:r>
              <a:rPr lang="en-GB" dirty="0" err="1" smtClean="0"/>
              <a:t>Mpc</a:t>
            </a:r>
            <a:endParaRPr lang="sk-SK" dirty="0" smtClean="0"/>
          </a:p>
          <a:p>
            <a:r>
              <a:rPr lang="sk-SK" dirty="0" smtClean="0"/>
              <a:t>súvislosti</a:t>
            </a:r>
          </a:p>
          <a:p>
            <a:pPr lvl="1"/>
            <a:r>
              <a:rPr lang="sk-SK" dirty="0" smtClean="0"/>
              <a:t>rýchlosť šírenia elektromagnetického a gravitačného signálu je rovnaká s presnosťou </a:t>
            </a:r>
            <a:r>
              <a:rPr lang="sk-SK" dirty="0" smtClean="0">
                <a:sym typeface="Symbol"/>
              </a:rPr>
              <a:t>3x10</a:t>
            </a:r>
            <a:r>
              <a:rPr lang="sk-SK" baseline="30000" dirty="0" smtClean="0">
                <a:sym typeface="Symbol"/>
              </a:rPr>
              <a:t>-15</a:t>
            </a:r>
            <a:r>
              <a:rPr lang="sk-SK" dirty="0" smtClean="0">
                <a:sym typeface="Symbol"/>
              </a:rPr>
              <a:t> </a:t>
            </a:r>
          </a:p>
          <a:p>
            <a:pPr lvl="1"/>
            <a:r>
              <a:rPr lang="sk-SK" dirty="0" smtClean="0"/>
              <a:t>odvodená hodnota </a:t>
            </a:r>
            <a:r>
              <a:rPr lang="sk-SK" dirty="0" err="1" smtClean="0"/>
              <a:t>Hubbleovho</a:t>
            </a:r>
            <a:r>
              <a:rPr lang="sk-SK" dirty="0" smtClean="0"/>
              <a:t> parametru je</a:t>
            </a:r>
            <a:r>
              <a:rPr lang="sk-SK" dirty="0"/>
              <a:t> </a:t>
            </a:r>
            <a:r>
              <a:rPr lang="pt-BR" dirty="0" smtClean="0"/>
              <a:t>70</a:t>
            </a:r>
            <a:r>
              <a:rPr lang="sk-SK" dirty="0" smtClean="0"/>
              <a:t> ± 12</a:t>
            </a:r>
            <a:r>
              <a:rPr lang="pt-BR" dirty="0" smtClean="0"/>
              <a:t> </a:t>
            </a:r>
            <a:r>
              <a:rPr lang="pt-BR" dirty="0"/>
              <a:t>km s</a:t>
            </a:r>
            <a:r>
              <a:rPr lang="pt-BR" baseline="30000" dirty="0"/>
              <a:t>−1</a:t>
            </a:r>
            <a:r>
              <a:rPr lang="pt-BR" dirty="0"/>
              <a:t> </a:t>
            </a:r>
            <a:r>
              <a:rPr lang="pt-BR" dirty="0" smtClean="0"/>
              <a:t>Mpc</a:t>
            </a:r>
            <a:r>
              <a:rPr lang="pt-BR" baseline="30000" dirty="0"/>
              <a:t> −1</a:t>
            </a:r>
            <a:r>
              <a:rPr lang="sk-SK" dirty="0" smtClean="0"/>
              <a:t> </a:t>
            </a:r>
          </a:p>
          <a:p>
            <a:pPr lvl="1"/>
            <a:r>
              <a:rPr lang="sk-SK" dirty="0" smtClean="0"/>
              <a:t>v procese vzniklo 0,05 </a:t>
            </a:r>
            <a:r>
              <a:rPr lang="en-GB" i="1" dirty="0"/>
              <a:t>M</a:t>
            </a:r>
            <a:r>
              <a:rPr lang="en-GB" baseline="-25000" dirty="0">
                <a:sym typeface="Mathematica3"/>
              </a:rPr>
              <a:t></a:t>
            </a:r>
            <a:r>
              <a:rPr lang="sk-SK" dirty="0" smtClean="0"/>
              <a:t> prvkov ťažších ako železo prostredníctvom </a:t>
            </a:r>
            <a:br>
              <a:rPr lang="sk-SK" dirty="0" smtClean="0"/>
            </a:br>
            <a:r>
              <a:rPr lang="sk-SK" dirty="0" smtClean="0"/>
              <a:t>tzv. </a:t>
            </a:r>
            <a:r>
              <a:rPr lang="sk-SK" dirty="0" err="1" smtClean="0"/>
              <a:t>r-procesov</a:t>
            </a:r>
            <a:endParaRPr lang="sk-SK" dirty="0" smtClean="0"/>
          </a:p>
        </p:txBody>
      </p:sp>
      <p:sp>
        <p:nvSpPr>
          <p:cNvPr id="5" name="Content Placeholder 4"/>
          <p:cNvSpPr>
            <a:spLocks noGrp="1"/>
          </p:cNvSpPr>
          <p:nvPr>
            <p:ph sz="half" idx="13"/>
          </p:nvPr>
        </p:nvSpPr>
        <p:spPr/>
        <p:txBody>
          <a:bodyPr/>
          <a:lstStyle/>
          <a:p>
            <a:r>
              <a:rPr lang="sk-SK" smtClean="0"/>
              <a:t>GW170817</a:t>
            </a:r>
            <a:endParaRPr lang="sk-SK"/>
          </a:p>
        </p:txBody>
      </p:sp>
      <p:sp>
        <p:nvSpPr>
          <p:cNvPr id="11" name="TextBox 10"/>
          <p:cNvSpPr txBox="1"/>
          <p:nvPr/>
        </p:nvSpPr>
        <p:spPr>
          <a:xfrm>
            <a:off x="6051320" y="6470269"/>
            <a:ext cx="3057184" cy="369332"/>
          </a:xfrm>
          <a:prstGeom prst="rect">
            <a:avLst/>
          </a:prstGeom>
          <a:noFill/>
        </p:spPr>
        <p:txBody>
          <a:bodyPr wrap="none" rtlCol="0">
            <a:spAutoFit/>
          </a:bodyPr>
          <a:lstStyle/>
          <a:p>
            <a:pPr algn="r"/>
            <a:r>
              <a:rPr lang="sk-SK" dirty="0" err="1" smtClean="0"/>
              <a:t>Foto</a:t>
            </a:r>
            <a:r>
              <a:rPr lang="sk-SK" dirty="0" smtClean="0"/>
              <a:t>: NASA/ ESA/</a:t>
            </a:r>
            <a:r>
              <a:rPr lang="sk-SK" dirty="0" err="1" smtClean="0"/>
              <a:t>Hubble</a:t>
            </a:r>
            <a:r>
              <a:rPr lang="sk-SK" dirty="0" smtClean="0"/>
              <a:t>/</a:t>
            </a:r>
            <a:r>
              <a:rPr lang="sk-SK" dirty="0" err="1" smtClean="0"/>
              <a:t>Swift</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8148"/>
          <a:stretch/>
        </p:blipFill>
        <p:spPr>
          <a:xfrm>
            <a:off x="0" y="1229410"/>
            <a:ext cx="4477680" cy="2443403"/>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12221"/>
            <a:ext cx="4926013" cy="236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half" idx="14"/>
          </p:nvPr>
        </p:nvPicPr>
        <p:blipFill rotWithShape="1">
          <a:blip r:embed="rId5" cstate="print">
            <a:extLst>
              <a:ext uri="{28A0092B-C50C-407E-A947-70E740481C1C}">
                <a14:useLocalDpi xmlns:a14="http://schemas.microsoft.com/office/drawing/2010/main" val="0"/>
              </a:ext>
            </a:extLst>
          </a:blip>
          <a:srcRect t="1025"/>
          <a:stretch/>
        </p:blipFill>
        <p:spPr>
          <a:xfrm>
            <a:off x="4540681" y="1585189"/>
            <a:ext cx="4583706" cy="4845827"/>
          </a:xfrm>
        </p:spPr>
      </p:pic>
      <p:sp>
        <p:nvSpPr>
          <p:cNvPr id="14" name="Title 1"/>
          <p:cNvSpPr>
            <a:spLocks noGrp="1"/>
          </p:cNvSpPr>
          <p:nvPr>
            <p:ph type="title"/>
          </p:nvPr>
        </p:nvSpPr>
        <p:spPr>
          <a:xfrm>
            <a:off x="-35488" y="50373"/>
            <a:ext cx="9216000" cy="648071"/>
          </a:xfrm>
        </p:spPr>
        <p:txBody>
          <a:bodyPr>
            <a:normAutofit fontScale="90000"/>
          </a:bodyPr>
          <a:lstStyle/>
          <a:p>
            <a:r>
              <a:rPr lang="sk-SK" noProof="0" dirty="0" smtClean="0"/>
              <a:t>Symbióza pozemských a kozmických pozorovaní</a:t>
            </a:r>
            <a:endParaRPr lang="sk-SK" noProof="0" dirty="0"/>
          </a:p>
        </p:txBody>
      </p:sp>
    </p:spTree>
    <p:extLst>
      <p:ext uri="{BB962C8B-B14F-4D97-AF65-F5344CB8AC3E}">
        <p14:creationId xmlns:p14="http://schemas.microsoft.com/office/powerpoint/2010/main" val="34749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098"/>
                                        </p:tgtEl>
                                      </p:cBhvr>
                                    </p:animEffect>
                                    <p:set>
                                      <p:cBhvr>
                                        <p:cTn id="11" dur="1" fill="hold">
                                          <p:stCondLst>
                                            <p:cond delay="499"/>
                                          </p:stCondLst>
                                        </p:cTn>
                                        <p:tgtEl>
                                          <p:spTgt spid="40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l="4500" r="4297"/>
          <a:stretch/>
        </p:blipFill>
        <p:spPr>
          <a:xfrm>
            <a:off x="5076056" y="3645024"/>
            <a:ext cx="3311403" cy="1666920"/>
          </a:xfrm>
          <a:prstGeom prst="rect">
            <a:avLst/>
          </a:prstGeom>
        </p:spPr>
      </p:pic>
      <p:pic>
        <p:nvPicPr>
          <p:cNvPr id="12" name="Picture 11"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l="4682" t="5158" r="3373" b="2620"/>
          <a:stretch/>
        </p:blipFill>
        <p:spPr>
          <a:xfrm>
            <a:off x="6862908" y="1484784"/>
            <a:ext cx="2263150" cy="2259415"/>
          </a:xfrm>
          <a:prstGeom prst="rect">
            <a:avLst/>
          </a:prstGeom>
        </p:spPr>
      </p:pic>
      <p:pic>
        <p:nvPicPr>
          <p:cNvPr id="9" name="Picture 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6368" y="1196752"/>
            <a:ext cx="2563744" cy="1440160"/>
          </a:xfrm>
          <a:prstGeom prst="rect">
            <a:avLst/>
          </a:prstGeom>
        </p:spPr>
      </p:pic>
      <p:pic>
        <p:nvPicPr>
          <p:cNvPr id="3" name="Picture 2"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l="3073" t="8317"/>
          <a:stretch/>
        </p:blipFill>
        <p:spPr>
          <a:xfrm>
            <a:off x="4209446" y="5373219"/>
            <a:ext cx="2772000" cy="1215942"/>
          </a:xfrm>
          <a:prstGeom prst="rect">
            <a:avLst/>
          </a:prstGeom>
        </p:spPr>
      </p:pic>
      <p:pic>
        <p:nvPicPr>
          <p:cNvPr id="10" name="Picture 9"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514387"/>
            <a:ext cx="4176464" cy="1426781"/>
          </a:xfrm>
          <a:prstGeom prst="rect">
            <a:avLst/>
          </a:prstGeom>
        </p:spPr>
      </p:pic>
      <p:sp>
        <p:nvSpPr>
          <p:cNvPr id="2" name="Title 1"/>
          <p:cNvSpPr>
            <a:spLocks noGrp="1"/>
          </p:cNvSpPr>
          <p:nvPr>
            <p:ph type="title"/>
          </p:nvPr>
        </p:nvSpPr>
        <p:spPr>
          <a:xfrm>
            <a:off x="1331640" y="44625"/>
            <a:ext cx="6480720" cy="648071"/>
          </a:xfrm>
        </p:spPr>
        <p:txBody>
          <a:bodyPr>
            <a:normAutofit fontScale="90000"/>
          </a:bodyPr>
          <a:lstStyle/>
          <a:p>
            <a:r>
              <a:rPr lang="sk-SK" dirty="0" smtClean="0"/>
              <a:t>Vlastné aktivity</a:t>
            </a:r>
            <a:endParaRPr lang="en-US" dirty="0"/>
          </a:p>
        </p:txBody>
      </p:sp>
      <p:pic>
        <p:nvPicPr>
          <p:cNvPr id="8" name="Content Placeholder 7" descr="Screen Clipping"/>
          <p:cNvPicPr>
            <a:picLocks noGrp="1" noChangeAspect="1"/>
          </p:cNvPicPr>
          <p:nvPr>
            <p:ph sz="half" idx="1"/>
          </p:nvPr>
        </p:nvPicPr>
        <p:blipFill rotWithShape="1">
          <a:blip r:embed="rId8" cstate="print">
            <a:extLst>
              <a:ext uri="{28A0092B-C50C-407E-A947-70E740481C1C}">
                <a14:useLocalDpi xmlns:a14="http://schemas.microsoft.com/office/drawing/2010/main" val="0"/>
              </a:ext>
            </a:extLst>
          </a:blip>
          <a:srcRect r="11713"/>
          <a:stretch/>
        </p:blipFill>
        <p:spPr>
          <a:xfrm>
            <a:off x="-3814" y="1124743"/>
            <a:ext cx="2559590" cy="2057591"/>
          </a:xfrm>
        </p:spPr>
      </p:pic>
      <p:sp>
        <p:nvSpPr>
          <p:cNvPr id="4" name="Content Placeholder 3"/>
          <p:cNvSpPr>
            <a:spLocks noGrp="1"/>
          </p:cNvSpPr>
          <p:nvPr>
            <p:ph sz="half" idx="13"/>
          </p:nvPr>
        </p:nvSpPr>
        <p:spPr/>
        <p:txBody>
          <a:bodyPr/>
          <a:lstStyle/>
          <a:p>
            <a:r>
              <a:rPr lang="sk-SK" dirty="0" smtClean="0"/>
              <a:t>My, sme niekto iní</a:t>
            </a:r>
            <a:endParaRPr lang="en-US" dirty="0"/>
          </a:p>
        </p:txBody>
      </p:sp>
      <p:pic>
        <p:nvPicPr>
          <p:cNvPr id="6" name="Content Placeholder 5"/>
          <p:cNvPicPr>
            <a:picLocks noGrp="1" noChangeAspect="1"/>
          </p:cNvPicPr>
          <p:nvPr>
            <p:ph sz="half" idx="14"/>
          </p:nvPr>
        </p:nvPicPr>
        <p:blipFill>
          <a:blip r:embed="rId9" cstate="print">
            <a:extLst>
              <a:ext uri="{28A0092B-C50C-407E-A947-70E740481C1C}">
                <a14:useLocalDpi xmlns:a14="http://schemas.microsoft.com/office/drawing/2010/main" val="0"/>
              </a:ext>
            </a:extLst>
          </a:blip>
          <a:stretch>
            <a:fillRect/>
          </a:stretch>
        </p:blipFill>
        <p:spPr>
          <a:xfrm>
            <a:off x="45312" y="44624"/>
            <a:ext cx="1052631" cy="900000"/>
          </a:xfrm>
        </p:spPr>
      </p:pic>
      <p:sp>
        <p:nvSpPr>
          <p:cNvPr id="7" name="Rectangle 6"/>
          <p:cNvSpPr/>
          <p:nvPr/>
        </p:nvSpPr>
        <p:spPr>
          <a:xfrm>
            <a:off x="5397458" y="6454497"/>
            <a:ext cx="3744416" cy="430887"/>
          </a:xfrm>
          <a:prstGeom prst="rect">
            <a:avLst/>
          </a:prstGeom>
        </p:spPr>
        <p:txBody>
          <a:bodyPr wrap="square">
            <a:spAutoFit/>
          </a:bodyPr>
          <a:lstStyle/>
          <a:p>
            <a:pPr algn="r"/>
            <a:r>
              <a:rPr lang="sk-SK" sz="1100" dirty="0" err="1" smtClean="0"/>
              <a:t>link</a:t>
            </a:r>
            <a:r>
              <a:rPr lang="sk-SK" sz="1100" dirty="0" smtClean="0"/>
              <a:t> pre tých, ktorých vesmír skutočne zaujíma</a:t>
            </a:r>
            <a:endParaRPr lang="sk-SK" sz="1100" dirty="0" smtClean="0">
              <a:hlinkClick r:id="rId10"/>
            </a:endParaRPr>
          </a:p>
          <a:p>
            <a:pPr algn="r"/>
            <a:r>
              <a:rPr lang="sk-SK" sz="1100" dirty="0" smtClean="0">
                <a:hlinkClick r:id="rId10"/>
              </a:rPr>
              <a:t>http://sky.esa.int/</a:t>
            </a:r>
            <a:endParaRPr lang="sk-SK" sz="1100" dirty="0"/>
          </a:p>
        </p:txBody>
      </p:sp>
      <p:pic>
        <p:nvPicPr>
          <p:cNvPr id="11" name="Picture 10"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736" y="2708920"/>
            <a:ext cx="4320480" cy="1035279"/>
          </a:xfrm>
          <a:prstGeom prst="rect">
            <a:avLst/>
          </a:prstGeom>
        </p:spPr>
      </p:pic>
      <p:pic>
        <p:nvPicPr>
          <p:cNvPr id="13" name="Picture 12"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18" y="5037390"/>
            <a:ext cx="4208050" cy="1775986"/>
          </a:xfrm>
          <a:prstGeom prst="rect">
            <a:avLst/>
          </a:prstGeom>
        </p:spPr>
      </p:pic>
      <p:pic>
        <p:nvPicPr>
          <p:cNvPr id="15" name="Picture 14" descr="Screen Clipp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20272" y="5297384"/>
            <a:ext cx="2088232" cy="1155952"/>
          </a:xfrm>
          <a:prstGeom prst="rect">
            <a:avLst/>
          </a:prstGeom>
        </p:spPr>
      </p:pic>
    </p:spTree>
    <p:extLst>
      <p:ext uri="{BB962C8B-B14F-4D97-AF65-F5344CB8AC3E}">
        <p14:creationId xmlns:p14="http://schemas.microsoft.com/office/powerpoint/2010/main" val="2358068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k-SK" dirty="0" smtClean="0"/>
              <a:t>Vlastné aktivity</a:t>
            </a:r>
            <a:endParaRPr lang="en-US" dirty="0"/>
          </a:p>
        </p:txBody>
      </p:sp>
      <p:sp>
        <p:nvSpPr>
          <p:cNvPr id="4" name="Content Placeholder 3"/>
          <p:cNvSpPr>
            <a:spLocks noGrp="1"/>
          </p:cNvSpPr>
          <p:nvPr>
            <p:ph sz="half" idx="1"/>
          </p:nvPr>
        </p:nvSpPr>
        <p:spPr>
          <a:xfrm>
            <a:off x="8800" y="1170056"/>
            <a:ext cx="4923240" cy="864096"/>
          </a:xfrm>
        </p:spPr>
        <p:txBody>
          <a:bodyPr>
            <a:noAutofit/>
          </a:bodyPr>
          <a:lstStyle/>
          <a:p>
            <a:pPr marL="12700" indent="0">
              <a:spcBef>
                <a:spcPts val="0"/>
              </a:spcBef>
              <a:buNone/>
            </a:pPr>
            <a:r>
              <a:rPr lang="en-GB" sz="2000" b="1" i="1" dirty="0"/>
              <a:t>Space for Education, </a:t>
            </a:r>
            <a:endParaRPr lang="sk-SK" sz="2000" b="1" i="1" dirty="0" smtClean="0"/>
          </a:p>
          <a:p>
            <a:pPr marL="12700" indent="0">
              <a:spcBef>
                <a:spcPts val="0"/>
              </a:spcBef>
              <a:buNone/>
            </a:pPr>
            <a:r>
              <a:rPr lang="sk-SK" sz="2000" b="1" i="1" dirty="0"/>
              <a:t> </a:t>
            </a:r>
            <a:r>
              <a:rPr lang="sk-SK" sz="2000" b="1" i="1" dirty="0" smtClean="0"/>
              <a:t>               </a:t>
            </a:r>
            <a:r>
              <a:rPr lang="en-GB" sz="2000" b="1" i="1" dirty="0" smtClean="0"/>
              <a:t>Education </a:t>
            </a:r>
            <a:r>
              <a:rPr lang="en-GB" sz="2000" b="1" i="1" dirty="0"/>
              <a:t>for </a:t>
            </a:r>
            <a:r>
              <a:rPr lang="en-GB" sz="2000" b="1" i="1" dirty="0" smtClean="0"/>
              <a:t>Space</a:t>
            </a:r>
            <a:r>
              <a:rPr lang="sk-SK" sz="2000" b="1" i="1" dirty="0" smtClean="0"/>
              <a:t> </a:t>
            </a:r>
            <a:r>
              <a:rPr lang="en-GB" sz="2000" b="1" i="1" dirty="0" smtClean="0"/>
              <a:t> </a:t>
            </a:r>
            <a:r>
              <a:rPr lang="sk-SK" sz="2000" b="1" dirty="0" smtClean="0"/>
              <a:t>(</a:t>
            </a:r>
            <a:r>
              <a:rPr lang="en-GB" sz="2000" b="1" i="1" dirty="0" smtClean="0"/>
              <a:t>2016 – 2018</a:t>
            </a:r>
            <a:r>
              <a:rPr lang="sk-SK" sz="2000" b="1" dirty="0" smtClean="0"/>
              <a:t>)</a:t>
            </a:r>
            <a:endParaRPr lang="en-US" sz="2000" dirty="0"/>
          </a:p>
        </p:txBody>
      </p:sp>
      <p:sp>
        <p:nvSpPr>
          <p:cNvPr id="5" name="Content Placeholder 4"/>
          <p:cNvSpPr>
            <a:spLocks noGrp="1"/>
          </p:cNvSpPr>
          <p:nvPr>
            <p:ph sz="half" idx="13"/>
          </p:nvPr>
        </p:nvSpPr>
        <p:spPr/>
        <p:txBody>
          <a:bodyPr/>
          <a:lstStyle/>
          <a:p>
            <a:r>
              <a:rPr lang="sk-SK" dirty="0" smtClean="0"/>
              <a:t>Vzdelávacie </a:t>
            </a:r>
            <a:r>
              <a:rPr lang="sk-SK" dirty="0" err="1" smtClean="0"/>
              <a:t>PECS</a:t>
            </a:r>
            <a:r>
              <a:rPr lang="sk-SK" dirty="0" smtClean="0"/>
              <a:t> ESA projekty</a:t>
            </a:r>
            <a:endParaRPr lang="en-US" dirty="0"/>
          </a:p>
        </p:txBody>
      </p:sp>
      <p:sp>
        <p:nvSpPr>
          <p:cNvPr id="6" name="Content Placeholder 5"/>
          <p:cNvSpPr>
            <a:spLocks noGrp="1"/>
          </p:cNvSpPr>
          <p:nvPr>
            <p:ph sz="half" idx="14"/>
          </p:nvPr>
        </p:nvSpPr>
        <p:spPr>
          <a:xfrm>
            <a:off x="4355976" y="2171494"/>
            <a:ext cx="4680520" cy="4209834"/>
          </a:xfrm>
        </p:spPr>
        <p:txBody>
          <a:bodyPr>
            <a:normAutofit lnSpcReduction="10000"/>
          </a:bodyPr>
          <a:lstStyle/>
          <a:p>
            <a:pPr marL="12700" indent="0">
              <a:spcBef>
                <a:spcPts val="0"/>
              </a:spcBef>
              <a:buNone/>
            </a:pPr>
            <a:r>
              <a:rPr lang="sk-SK" sz="2000" b="1" i="1" dirty="0" err="1" smtClean="0"/>
              <a:t>Space</a:t>
            </a:r>
            <a:r>
              <a:rPr lang="sk-SK" sz="2000" b="1" i="1" dirty="0" smtClean="0"/>
              <a:t> </a:t>
            </a:r>
            <a:r>
              <a:rPr lang="sk-SK" sz="2000" b="1" i="1" dirty="0" err="1" smtClean="0"/>
              <a:t>Engineering</a:t>
            </a:r>
            <a:r>
              <a:rPr lang="sk-SK" sz="2000" b="1" i="1" dirty="0" smtClean="0"/>
              <a:t> </a:t>
            </a:r>
            <a:r>
              <a:rPr lang="sk-SK" sz="2000" b="1" i="1" dirty="0" err="1" smtClean="0"/>
              <a:t>Through</a:t>
            </a:r>
            <a:r>
              <a:rPr lang="sk-SK" sz="2000" b="1" i="1" dirty="0" smtClean="0"/>
              <a:t> (</a:t>
            </a:r>
            <a:r>
              <a:rPr lang="sk-SK" sz="2000" b="1" i="1" dirty="0" err="1" smtClean="0"/>
              <a:t>True</a:t>
            </a:r>
            <a:r>
              <a:rPr lang="sk-SK" sz="2000" b="1" i="1" dirty="0" smtClean="0"/>
              <a:t>) </a:t>
            </a:r>
            <a:r>
              <a:rPr lang="sk-SK" sz="2000" b="1" i="1" dirty="0" err="1" smtClean="0"/>
              <a:t>Training</a:t>
            </a:r>
            <a:r>
              <a:rPr lang="sk-SK" sz="2000" b="1" i="1" dirty="0" smtClean="0"/>
              <a:t>  		                       </a:t>
            </a:r>
            <a:r>
              <a:rPr lang="sk-SK" sz="2000" b="1" dirty="0" smtClean="0"/>
              <a:t>( </a:t>
            </a:r>
            <a:r>
              <a:rPr lang="sk-SK" sz="2000" b="1" i="1" dirty="0" smtClean="0"/>
              <a:t>2021-2022</a:t>
            </a:r>
            <a:r>
              <a:rPr lang="sk-SK" sz="2000" b="1" dirty="0" smtClean="0"/>
              <a:t>)</a:t>
            </a:r>
          </a:p>
          <a:p>
            <a:pPr marL="12700" indent="0">
              <a:spcBef>
                <a:spcPts val="0"/>
              </a:spcBef>
              <a:buNone/>
            </a:pPr>
            <a:endParaRPr lang="sk-SK" sz="2000" b="1" dirty="0" smtClean="0"/>
          </a:p>
          <a:p>
            <a:pPr marL="360363" indent="-179388">
              <a:spcBef>
                <a:spcPts val="0"/>
              </a:spcBef>
              <a:buNone/>
            </a:pPr>
            <a:r>
              <a:rPr lang="sk-SK" sz="1800" dirty="0" smtClean="0"/>
              <a:t>projekt je zameraný hlavne na prípravu laboratórnych cvičení v predmetoch:</a:t>
            </a:r>
          </a:p>
          <a:p>
            <a:pPr marL="12700" indent="0">
              <a:spcBef>
                <a:spcPts val="0"/>
              </a:spcBef>
              <a:buNone/>
            </a:pPr>
            <a:endParaRPr lang="sk-SK" sz="1000" dirty="0" smtClean="0"/>
          </a:p>
          <a:p>
            <a:pPr marL="627063" indent="-266700">
              <a:spcBef>
                <a:spcPts val="0"/>
              </a:spcBef>
            </a:pPr>
            <a:r>
              <a:rPr lang="sk-SK" sz="1800" dirty="0" smtClean="0"/>
              <a:t>Automatizácia</a:t>
            </a:r>
          </a:p>
          <a:p>
            <a:pPr marL="627063" indent="-266700">
              <a:spcBef>
                <a:spcPts val="0"/>
              </a:spcBef>
            </a:pPr>
            <a:r>
              <a:rPr lang="sk-SK" sz="1800" dirty="0" smtClean="0"/>
              <a:t>Telekomunikácie</a:t>
            </a:r>
          </a:p>
          <a:p>
            <a:pPr marL="627063" indent="-266700">
              <a:spcBef>
                <a:spcPts val="0"/>
              </a:spcBef>
            </a:pPr>
            <a:r>
              <a:rPr lang="sk-SK" sz="1800" dirty="0" smtClean="0"/>
              <a:t>Riadenie a kontrola</a:t>
            </a:r>
          </a:p>
          <a:p>
            <a:pPr marL="627063" indent="-266700">
              <a:spcBef>
                <a:spcPts val="0"/>
              </a:spcBef>
            </a:pPr>
            <a:r>
              <a:rPr lang="sk-SK" sz="1800" dirty="0" smtClean="0"/>
              <a:t>Systémy reálneho času</a:t>
            </a:r>
          </a:p>
          <a:p>
            <a:pPr marL="627063" indent="-266700">
              <a:spcBef>
                <a:spcPts val="0"/>
              </a:spcBef>
            </a:pPr>
            <a:endParaRPr lang="sk-SK" sz="1600" dirty="0"/>
          </a:p>
          <a:p>
            <a:pPr marL="180975" indent="0">
              <a:spcBef>
                <a:spcPts val="0"/>
              </a:spcBef>
              <a:buNone/>
            </a:pPr>
            <a:r>
              <a:rPr lang="sk-SK" sz="1800" dirty="0" smtClean="0"/>
              <a:t>pre študijný program </a:t>
            </a:r>
          </a:p>
          <a:p>
            <a:pPr marL="360363" indent="0" algn="ctr">
              <a:spcBef>
                <a:spcPts val="0"/>
              </a:spcBef>
              <a:buNone/>
            </a:pPr>
            <a:r>
              <a:rPr lang="sk-SK" sz="1100" dirty="0" smtClean="0"/>
              <a:t/>
            </a:r>
            <a:br>
              <a:rPr lang="sk-SK" sz="1100" dirty="0" smtClean="0"/>
            </a:br>
            <a:r>
              <a:rPr lang="sk-SK" sz="1800" b="1" dirty="0" smtClean="0"/>
              <a:t>„Kozmické inžinierstvo“</a:t>
            </a:r>
          </a:p>
          <a:p>
            <a:pPr marL="360363" indent="0" algn="ctr">
              <a:spcBef>
                <a:spcPts val="0"/>
              </a:spcBef>
              <a:buNone/>
            </a:pPr>
            <a:endParaRPr lang="sk-SK" sz="1200" dirty="0" smtClean="0"/>
          </a:p>
          <a:p>
            <a:pPr marL="180975" indent="0">
              <a:spcBef>
                <a:spcPts val="0"/>
              </a:spcBef>
              <a:buNone/>
            </a:pPr>
            <a:r>
              <a:rPr lang="sk-SK" sz="1800" dirty="0" smtClean="0"/>
              <a:t>pripravovaný na FEI STU BA</a:t>
            </a:r>
            <a:endParaRPr lang="sk-SK" sz="1800"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t="3893" r="4846" b="3845"/>
          <a:stretch/>
        </p:blipFill>
        <p:spPr>
          <a:xfrm>
            <a:off x="611560" y="1883462"/>
            <a:ext cx="3528392" cy="4960273"/>
          </a:xfrm>
          <a:prstGeom prst="rect">
            <a:avLst/>
          </a:prstGeom>
        </p:spPr>
      </p:pic>
    </p:spTree>
    <p:extLst>
      <p:ext uri="{BB962C8B-B14F-4D97-AF65-F5344CB8AC3E}">
        <p14:creationId xmlns:p14="http://schemas.microsoft.com/office/powerpoint/2010/main" val="2184762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262" y="2996951"/>
            <a:ext cx="4859244" cy="3662536"/>
          </a:xfrm>
          <a:prstGeom prst="rect">
            <a:avLst/>
          </a:prstGeom>
        </p:spPr>
      </p:pic>
      <p:sp>
        <p:nvSpPr>
          <p:cNvPr id="2" name="Title 1"/>
          <p:cNvSpPr>
            <a:spLocks noGrp="1"/>
          </p:cNvSpPr>
          <p:nvPr>
            <p:ph type="title"/>
          </p:nvPr>
        </p:nvSpPr>
        <p:spPr/>
        <p:txBody>
          <a:bodyPr>
            <a:normAutofit fontScale="90000"/>
          </a:bodyPr>
          <a:lstStyle/>
          <a:p>
            <a:r>
              <a:rPr lang="sk-SK" dirty="0" smtClean="0"/>
              <a:t>Vlastné aktivity</a:t>
            </a:r>
            <a:endParaRPr lang="en-US" dirty="0"/>
          </a:p>
        </p:txBody>
      </p:sp>
      <p:sp>
        <p:nvSpPr>
          <p:cNvPr id="5" name="Content Placeholder 4"/>
          <p:cNvSpPr>
            <a:spLocks noGrp="1"/>
          </p:cNvSpPr>
          <p:nvPr>
            <p:ph sz="half" idx="1"/>
          </p:nvPr>
        </p:nvSpPr>
        <p:spPr>
          <a:xfrm>
            <a:off x="146142" y="1196752"/>
            <a:ext cx="3960440" cy="1025599"/>
          </a:xfrm>
        </p:spPr>
        <p:txBody>
          <a:bodyPr>
            <a:normAutofit/>
          </a:bodyPr>
          <a:lstStyle/>
          <a:p>
            <a:pPr marL="12700" indent="0">
              <a:buNone/>
            </a:pPr>
            <a:r>
              <a:rPr lang="en-US" sz="2000" b="1" dirty="0"/>
              <a:t>Voyage 2050</a:t>
            </a:r>
            <a:r>
              <a:rPr lang="sk-SK" sz="2000" b="1" dirty="0"/>
              <a:t> projekt </a:t>
            </a:r>
            <a:r>
              <a:rPr lang="sk-SK" sz="2400" b="0" dirty="0" smtClean="0"/>
              <a:t/>
            </a:r>
            <a:br>
              <a:rPr lang="sk-SK" sz="2400" b="0" dirty="0" smtClean="0"/>
            </a:br>
            <a:r>
              <a:rPr lang="en-US" sz="1800" dirty="0" smtClean="0"/>
              <a:t>Detecting </a:t>
            </a:r>
            <a:r>
              <a:rPr lang="en-US" sz="1800" dirty="0"/>
              <a:t>the </a:t>
            </a:r>
            <a:r>
              <a:rPr lang="en-US" sz="1800" dirty="0" err="1"/>
              <a:t>Gravito</a:t>
            </a:r>
            <a:r>
              <a:rPr lang="en-US" sz="1800" dirty="0"/>
              <a:t>-magnetic field of </a:t>
            </a:r>
            <a:r>
              <a:rPr lang="sk-SK" sz="1800" dirty="0" smtClean="0"/>
              <a:t/>
            </a:r>
            <a:br>
              <a:rPr lang="sk-SK" sz="1800" dirty="0" smtClean="0"/>
            </a:br>
            <a:r>
              <a:rPr lang="en-US" sz="1800" dirty="0" smtClean="0"/>
              <a:t>the </a:t>
            </a:r>
            <a:r>
              <a:rPr lang="en-US" sz="1800" dirty="0"/>
              <a:t>Dark Halo of the </a:t>
            </a:r>
            <a:r>
              <a:rPr lang="en-US" sz="1800" dirty="0" smtClean="0"/>
              <a:t>Milky Way</a:t>
            </a:r>
            <a:endParaRPr lang="en-US" sz="2000" dirty="0" smtClean="0"/>
          </a:p>
        </p:txBody>
      </p:sp>
      <p:sp>
        <p:nvSpPr>
          <p:cNvPr id="3" name="Content Placeholder 2"/>
          <p:cNvSpPr>
            <a:spLocks noGrp="1"/>
          </p:cNvSpPr>
          <p:nvPr>
            <p:ph sz="half" idx="13"/>
          </p:nvPr>
        </p:nvSpPr>
        <p:spPr/>
        <p:txBody>
          <a:bodyPr/>
          <a:lstStyle/>
          <a:p>
            <a:r>
              <a:rPr lang="sk-SK" dirty="0" err="1" smtClean="0"/>
              <a:t>Voyage</a:t>
            </a:r>
            <a:r>
              <a:rPr lang="sk-SK" dirty="0" smtClean="0"/>
              <a:t> 2050 a iné</a:t>
            </a:r>
            <a:endParaRPr lang="en-US" dirty="0"/>
          </a:p>
        </p:txBody>
      </p:sp>
      <p:sp>
        <p:nvSpPr>
          <p:cNvPr id="7" name="Content Placeholder 6"/>
          <p:cNvSpPr>
            <a:spLocks noGrp="1"/>
          </p:cNvSpPr>
          <p:nvPr>
            <p:ph sz="half" idx="14"/>
          </p:nvPr>
        </p:nvSpPr>
        <p:spPr>
          <a:xfrm>
            <a:off x="4644008" y="1556792"/>
            <a:ext cx="3816424" cy="1296144"/>
          </a:xfrm>
        </p:spPr>
        <p:txBody>
          <a:bodyPr>
            <a:normAutofit/>
          </a:bodyPr>
          <a:lstStyle/>
          <a:p>
            <a:pPr marL="12700" indent="0">
              <a:buNone/>
            </a:pPr>
            <a:r>
              <a:rPr lang="en-US" sz="2000" b="1" dirty="0" smtClean="0"/>
              <a:t>Anal</a:t>
            </a:r>
            <a:r>
              <a:rPr lang="sk-SK" sz="2000" b="1" dirty="0" err="1" smtClean="0"/>
              <a:t>ýza</a:t>
            </a:r>
            <a:r>
              <a:rPr lang="sk-SK" sz="2000" b="1" dirty="0" smtClean="0"/>
              <a:t> dát sondy </a:t>
            </a:r>
            <a:r>
              <a:rPr lang="en-US" sz="2000" b="1" dirty="0" smtClean="0"/>
              <a:t>GAIA</a:t>
            </a:r>
          </a:p>
        </p:txBody>
      </p:sp>
      <p:sp>
        <p:nvSpPr>
          <p:cNvPr id="4" name="Rectangle 3"/>
          <p:cNvSpPr/>
          <p:nvPr/>
        </p:nvSpPr>
        <p:spPr>
          <a:xfrm>
            <a:off x="172838" y="2135589"/>
            <a:ext cx="4104456" cy="307777"/>
          </a:xfrm>
          <a:prstGeom prst="rect">
            <a:avLst/>
          </a:prstGeom>
        </p:spPr>
        <p:txBody>
          <a:bodyPr wrap="square">
            <a:spAutoFit/>
          </a:bodyPr>
          <a:lstStyle/>
          <a:p>
            <a:r>
              <a:rPr lang="en-US" sz="1400" dirty="0">
                <a:hlinkClick r:id="rId4"/>
              </a:rPr>
              <a:t>https://www.cosmos.esa.int/web/voyage-2050/home</a:t>
            </a:r>
            <a:endParaRPr lang="en-US" sz="1400" dirty="0"/>
          </a:p>
        </p:txBody>
      </p:sp>
      <p:sp>
        <p:nvSpPr>
          <p:cNvPr id="6" name="Rectangle 5"/>
          <p:cNvSpPr/>
          <p:nvPr/>
        </p:nvSpPr>
        <p:spPr>
          <a:xfrm>
            <a:off x="6543122" y="6505599"/>
            <a:ext cx="2565382" cy="307777"/>
          </a:xfrm>
          <a:prstGeom prst="rect">
            <a:avLst/>
          </a:prstGeom>
        </p:spPr>
        <p:txBody>
          <a:bodyPr wrap="none">
            <a:spAutoFit/>
          </a:bodyPr>
          <a:lstStyle/>
          <a:p>
            <a:r>
              <a:rPr lang="en-GB" sz="1400" dirty="0">
                <a:hlinkClick r:id="rId5"/>
              </a:rPr>
              <a:t>https://gea.esac.esa.int/archive/</a:t>
            </a:r>
            <a:endParaRPr lang="en-GB" sz="1400"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6755"/>
          <a:stretch/>
        </p:blipFill>
        <p:spPr bwMode="auto">
          <a:xfrm>
            <a:off x="179512" y="2529056"/>
            <a:ext cx="3798462"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Screen Clipping"/>
          <p:cNvPicPr>
            <a:picLocks noChangeAspect="1"/>
          </p:cNvPicPr>
          <p:nvPr/>
        </p:nvPicPr>
        <p:blipFill rotWithShape="1">
          <a:blip r:embed="rId7">
            <a:extLst>
              <a:ext uri="{28A0092B-C50C-407E-A947-70E740481C1C}">
                <a14:useLocalDpi xmlns:a14="http://schemas.microsoft.com/office/drawing/2010/main" val="0"/>
              </a:ext>
            </a:extLst>
          </a:blip>
          <a:srcRect l="2599" t="1497"/>
          <a:stretch/>
        </p:blipFill>
        <p:spPr>
          <a:xfrm>
            <a:off x="539552" y="4077072"/>
            <a:ext cx="3247167" cy="2664296"/>
          </a:xfrm>
          <a:prstGeom prst="rect">
            <a:avLst/>
          </a:prstGeom>
        </p:spPr>
      </p:pic>
      <p:pic>
        <p:nvPicPr>
          <p:cNvPr id="13" name="Picture 12"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8656" y="1940392"/>
            <a:ext cx="4882721" cy="1008000"/>
          </a:xfrm>
          <a:prstGeom prst="rect">
            <a:avLst/>
          </a:prstGeom>
        </p:spPr>
      </p:pic>
      <p:pic>
        <p:nvPicPr>
          <p:cNvPr id="15" name="Picture 14" descr="Screen Clipping"/>
          <p:cNvPicPr>
            <a:picLocks/>
          </p:cNvPicPr>
          <p:nvPr/>
        </p:nvPicPr>
        <p:blipFill rotWithShape="1">
          <a:blip r:embed="rId8">
            <a:extLst>
              <a:ext uri="{28A0092B-C50C-407E-A947-70E740481C1C}">
                <a14:useLocalDpi xmlns:a14="http://schemas.microsoft.com/office/drawing/2010/main" val="0"/>
              </a:ext>
            </a:extLst>
          </a:blip>
          <a:srcRect t="2064"/>
          <a:stretch/>
        </p:blipFill>
        <p:spPr>
          <a:xfrm>
            <a:off x="35496" y="1916832"/>
            <a:ext cx="9072000" cy="4372317"/>
          </a:xfrm>
          <a:prstGeom prst="rect">
            <a:avLst/>
          </a:prstGeom>
        </p:spPr>
      </p:pic>
    </p:spTree>
    <p:extLst>
      <p:ext uri="{BB962C8B-B14F-4D97-AF65-F5344CB8AC3E}">
        <p14:creationId xmlns:p14="http://schemas.microsoft.com/office/powerpoint/2010/main" val="20100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366238" y="1772816"/>
            <a:ext cx="3030298" cy="4968552"/>
            <a:chOff x="-533400" y="152400"/>
            <a:chExt cx="4110418" cy="647700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
              <a:ext cx="4110418" cy="5105400"/>
            </a:xfrm>
            <a:prstGeom prst="rect">
              <a:avLst/>
            </a:prstGeom>
          </p:spPr>
        </p:pic>
        <p:sp>
          <p:nvSpPr>
            <p:cNvPr id="20" name="Rectangle 19"/>
            <p:cNvSpPr/>
            <p:nvPr/>
          </p:nvSpPr>
          <p:spPr>
            <a:xfrm>
              <a:off x="228600" y="228600"/>
              <a:ext cx="2531166" cy="640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952499" y="4890054"/>
              <a:ext cx="1164535" cy="1219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normAutofit fontScale="90000"/>
          </a:bodyPr>
          <a:lstStyle/>
          <a:p>
            <a:r>
              <a:rPr lang="sk-SK" dirty="0" smtClean="0"/>
              <a:t>Vlastné aktivity</a:t>
            </a:r>
            <a:endParaRPr lang="en-US" dirty="0"/>
          </a:p>
        </p:txBody>
      </p:sp>
      <p:sp>
        <p:nvSpPr>
          <p:cNvPr id="5" name="Content Placeholder 4"/>
          <p:cNvSpPr>
            <a:spLocks noGrp="1"/>
          </p:cNvSpPr>
          <p:nvPr>
            <p:ph sz="half" idx="1"/>
          </p:nvPr>
        </p:nvSpPr>
        <p:spPr>
          <a:xfrm>
            <a:off x="15474" y="1170056"/>
            <a:ext cx="6716766" cy="2991600"/>
          </a:xfrm>
        </p:spPr>
        <p:txBody>
          <a:bodyPr>
            <a:normAutofit lnSpcReduction="10000"/>
          </a:bodyPr>
          <a:lstStyle/>
          <a:p>
            <a:pPr marL="12700" indent="0">
              <a:buNone/>
            </a:pPr>
            <a:r>
              <a:rPr lang="sk-SK" sz="2300" b="1" i="1" dirty="0" smtClean="0"/>
              <a:t>Ako zmerať univerzálnu gravitačnú </a:t>
            </a:r>
            <a:br>
              <a:rPr lang="sk-SK" sz="2300" b="1" i="1" dirty="0" smtClean="0"/>
            </a:br>
            <a:r>
              <a:rPr lang="sk-SK" sz="2300" b="1" i="1" dirty="0" smtClean="0"/>
              <a:t>konštantu (G) presnejšie ako na štyri platné miesta ?</a:t>
            </a:r>
          </a:p>
          <a:p>
            <a:pPr indent="-176213"/>
            <a:r>
              <a:rPr lang="sk-SK" sz="2000" dirty="0" smtClean="0"/>
              <a:t>umelý „planetárny“ systém</a:t>
            </a:r>
          </a:p>
          <a:p>
            <a:pPr marL="541338" lvl="1" indent="-266700"/>
            <a:r>
              <a:rPr lang="sk-SK" sz="1600" dirty="0" smtClean="0"/>
              <a:t>určite najpresnejší prístup (ale aj veľmi drahý)</a:t>
            </a:r>
          </a:p>
          <a:p>
            <a:pPr indent="-176213"/>
            <a:r>
              <a:rPr lang="sk-SK" sz="2000" dirty="0"/>
              <a:t>torzné kyvadlo v </a:t>
            </a:r>
            <a:r>
              <a:rPr lang="sk-SK" sz="2000" dirty="0" smtClean="0"/>
              <a:t>podmienkach „</a:t>
            </a:r>
            <a:r>
              <a:rPr lang="sk-SK" sz="2000" dirty="0"/>
              <a:t> </a:t>
            </a:r>
            <a:r>
              <a:rPr lang="sk-SK" sz="2000" dirty="0" smtClean="0"/>
              <a:t>bezváhového“ stavu</a:t>
            </a:r>
          </a:p>
          <a:p>
            <a:pPr marL="541338" lvl="1" indent="-266700"/>
            <a:r>
              <a:rPr lang="sk-SK" sz="1600" dirty="0"/>
              <a:t>vcelku realistické ale vyžaduje </a:t>
            </a:r>
            <a:r>
              <a:rPr lang="sk-SK" sz="1600" dirty="0" smtClean="0"/>
              <a:t>rozsiahly technologický vývoj</a:t>
            </a:r>
          </a:p>
          <a:p>
            <a:pPr marL="263525" lvl="1" indent="-176213">
              <a:buFont typeface="Arial" panose="020B0604020202020204" pitchFamily="34" charset="0"/>
              <a:buChar char="•"/>
            </a:pPr>
            <a:r>
              <a:rPr lang="sk-SK" sz="2000" dirty="0"/>
              <a:t>pseudonáhodný pohyb gravitujúcich </a:t>
            </a:r>
            <a:r>
              <a:rPr lang="sk-SK" sz="2000" dirty="0" smtClean="0"/>
              <a:t>telies</a:t>
            </a:r>
          </a:p>
          <a:p>
            <a:pPr marL="439738" lvl="2" indent="-176213"/>
            <a:r>
              <a:rPr lang="sk-SK" sz="1600" dirty="0" smtClean="0"/>
              <a:t>v súčasnosti simulujeme dosiahnuteľnú presnosť</a:t>
            </a:r>
          </a:p>
          <a:p>
            <a:pPr marL="263525" lvl="1" indent="-176213">
              <a:buFont typeface="Arial" panose="020B0604020202020204" pitchFamily="34" charset="0"/>
              <a:buChar char="•"/>
            </a:pPr>
            <a:r>
              <a:rPr lang="sk-SK" sz="2000" dirty="0"/>
              <a:t>a viacero ďalších možností </a:t>
            </a:r>
            <a:r>
              <a:rPr lang="sk-SK" sz="2000" dirty="0" smtClean="0"/>
              <a:t>.... </a:t>
            </a:r>
            <a:endParaRPr lang="en-US" sz="2000" dirty="0"/>
          </a:p>
        </p:txBody>
      </p:sp>
      <p:sp>
        <p:nvSpPr>
          <p:cNvPr id="3" name="Content Placeholder 2"/>
          <p:cNvSpPr>
            <a:spLocks noGrp="1"/>
          </p:cNvSpPr>
          <p:nvPr>
            <p:ph sz="half" idx="13"/>
          </p:nvPr>
        </p:nvSpPr>
        <p:spPr/>
        <p:txBody>
          <a:bodyPr/>
          <a:lstStyle/>
          <a:p>
            <a:r>
              <a:rPr lang="sk-SK" dirty="0" smtClean="0"/>
              <a:t>G </a:t>
            </a:r>
            <a:r>
              <a:rPr lang="sk-SK" dirty="0" err="1" smtClean="0"/>
              <a:t>probe</a:t>
            </a:r>
            <a:r>
              <a:rPr lang="sk-SK" dirty="0" smtClean="0"/>
              <a:t>    </a:t>
            </a:r>
            <a:r>
              <a:rPr lang="sk-SK" dirty="0" smtClean="0">
                <a:sym typeface="Wingdings" panose="05000000000000000000" pitchFamily="2" charset="2"/>
              </a:rPr>
              <a:t></a:t>
            </a:r>
            <a:endParaRPr lang="en-US" dirty="0"/>
          </a:p>
        </p:txBody>
      </p:sp>
      <p:pic>
        <p:nvPicPr>
          <p:cNvPr id="6" name="Content Placeholder 5"/>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6704446" y="1557338"/>
            <a:ext cx="2404058" cy="5111750"/>
          </a:xfrm>
          <a:prstGeom prst="rect">
            <a:avLst/>
          </a:prstGeom>
        </p:spPr>
      </p:pic>
      <p:sp>
        <p:nvSpPr>
          <p:cNvPr id="9" name="Oval 8"/>
          <p:cNvSpPr/>
          <p:nvPr/>
        </p:nvSpPr>
        <p:spPr>
          <a:xfrm>
            <a:off x="4778896" y="6022568"/>
            <a:ext cx="457200" cy="457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778896" y="4269968"/>
            <a:ext cx="457200" cy="457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635896" y="4041368"/>
            <a:ext cx="2700000" cy="270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31840" y="4041368"/>
            <a:ext cx="2700000" cy="270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4240" y="4163733"/>
            <a:ext cx="457200" cy="457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651449" y="6247725"/>
            <a:ext cx="457200" cy="4572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101730" y="4018412"/>
            <a:ext cx="6558502" cy="2744330"/>
            <a:chOff x="-57584" y="4018412"/>
            <a:chExt cx="6558502" cy="2744330"/>
          </a:xfrm>
        </p:grpSpPr>
        <p:pic>
          <p:nvPicPr>
            <p:cNvPr id="22" name="Picture 4">
              <a:extLst>
                <a:ext uri="{FF2B5EF4-FFF2-40B4-BE49-F238E27FC236}">
                  <a16:creationId xmlns:a16="http://schemas.microsoft.com/office/drawing/2014/main" xmlns="" id="{E28B585D-8A3F-4372-89F4-6278B4FCAC0D}"/>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r="10607"/>
            <a:stretch/>
          </p:blipFill>
          <p:spPr bwMode="auto">
            <a:xfrm>
              <a:off x="3337642" y="4026742"/>
              <a:ext cx="3163276" cy="2736000"/>
            </a:xfrm>
            <a:prstGeom prst="rect">
              <a:avLst/>
            </a:prstGeom>
            <a:extLst>
              <a:ext uri="{53640926-AAD7-44D8-BBD7-CCE9431645EC}">
                <a14:shadowObscured xmlns:a14="http://schemas.microsoft.com/office/drawing/2010/main"/>
              </a:ext>
            </a:extLst>
          </p:spPr>
        </p:pic>
        <p:pic>
          <p:nvPicPr>
            <p:cNvPr id="23" name="Picture 5">
              <a:extLst>
                <a:ext uri="{FF2B5EF4-FFF2-40B4-BE49-F238E27FC236}">
                  <a16:creationId xmlns:a16="http://schemas.microsoft.com/office/drawing/2014/main" xmlns="" id="{212D43AE-9665-4BFF-9717-1157ABE4B585}"/>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tretch/>
          </p:blipFill>
          <p:spPr bwMode="auto">
            <a:xfrm>
              <a:off x="-57584" y="4018412"/>
              <a:ext cx="3541166" cy="2736000"/>
            </a:xfrm>
            <a:prstGeom prst="rect">
              <a:avLst/>
            </a:prstGeom>
            <a:extLst>
              <a:ext uri="{53640926-AAD7-44D8-BBD7-CCE9431645EC}">
                <a14:shadowObscured xmlns:a14="http://schemas.microsoft.com/office/drawing/2010/main"/>
              </a:ext>
            </a:extLst>
          </p:spPr>
        </p:pic>
      </p:grpSp>
      <p:pic>
        <p:nvPicPr>
          <p:cNvPr id="25" name="Picture 7">
            <a:extLst>
              <a:ext uri="{FF2B5EF4-FFF2-40B4-BE49-F238E27FC236}">
                <a16:creationId xmlns:a16="http://schemas.microsoft.com/office/drawing/2014/main" xmlns="" id="{0E7E6932-6976-44E4-9D77-39357993C6B2}"/>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664" y="1846362"/>
            <a:ext cx="2904560" cy="2374726"/>
          </a:xfrm>
          <a:prstGeom prst="rect">
            <a:avLst/>
          </a:prstGeom>
        </p:spPr>
      </p:pic>
    </p:spTree>
    <p:extLst>
      <p:ext uri="{BB962C8B-B14F-4D97-AF65-F5344CB8AC3E}">
        <p14:creationId xmlns:p14="http://schemas.microsoft.com/office/powerpoint/2010/main" val="388211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grpId="0" nodeType="withEffect">
                                  <p:stCondLst>
                                    <p:cond delay="0"/>
                                  </p:stCondLst>
                                  <p:endCondLst>
                                    <p:cond evt="onNext" delay="0">
                                      <p:tgtEl>
                                        <p:sldTgt/>
                                      </p:tgtEl>
                                    </p:cond>
                                  </p:endCondLst>
                                  <p:childTnLst>
                                    <p:animMotion origin="layout" path="M 3.33333E-6 1.11111E-6 C 0.05503 1.11111E-6 0.1 0.05694 0.1 0.12778 C 0.1 0.19792 0.05503 0.25555 3.33333E-6 0.25555 C -0.05521 0.25555 -0.1 0.19792 -0.1 0.12778 C -0.1 0.05694 -0.05521 1.11111E-6 3.33333E-6 1.11111E-6 Z " pathEditMode="relative" rAng="0" ptsTypes="fffff">
                                      <p:cBhvr>
                                        <p:cTn id="6" dur="5000" fill="hold"/>
                                        <p:tgtEl>
                                          <p:spTgt spid="10"/>
                                        </p:tgtEl>
                                        <p:attrNameLst>
                                          <p:attrName>ppt_x</p:attrName>
                                          <p:attrName>ppt_y</p:attrName>
                                        </p:attrNameLst>
                                      </p:cBhvr>
                                      <p:rCtr x="0" y="12778"/>
                                    </p:animMotion>
                                  </p:childTnLst>
                                </p:cTn>
                              </p:par>
                              <p:par>
                                <p:cTn id="7" presetID="1" presetClass="path" presetSubtype="0" repeatCount="indefinite" fill="hold" grpId="0" nodeType="withEffect">
                                  <p:stCondLst>
                                    <p:cond delay="0"/>
                                  </p:stCondLst>
                                  <p:endCondLst>
                                    <p:cond evt="onNext" delay="0">
                                      <p:tgtEl>
                                        <p:sldTgt/>
                                      </p:tgtEl>
                                    </p:cond>
                                  </p:endCondLst>
                                  <p:childTnLst>
                                    <p:animMotion origin="layout" path="M 3.33333E-6 -4.44444E-6 C -0.05556 -4.44444E-6 -0.1 -0.0574 -0.1 -0.12777 C -0.1 -0.19861 -0.05556 -0.25555 3.33333E-6 -0.25555 C 0.05486 -0.25555 0.1 -0.19861 0.1 -0.12777 C 0.1 -0.0574 0.05486 -4.44444E-6 3.33333E-6 -4.44444E-6 Z " pathEditMode="relative" rAng="0" ptsTypes="fffff">
                                      <p:cBhvr>
                                        <p:cTn id="8" dur="5000" fill="hold"/>
                                        <p:tgtEl>
                                          <p:spTgt spid="9"/>
                                        </p:tgtEl>
                                        <p:attrNameLst>
                                          <p:attrName>ppt_x</p:attrName>
                                          <p:attrName>ppt_y</p:attrName>
                                        </p:attrNameLst>
                                      </p:cBhvr>
                                      <p:rCtr x="0" y="-12778"/>
                                    </p:animMotion>
                                  </p:childTnLst>
                                </p:cTn>
                              </p:par>
                              <p:par>
                                <p:cTn id="9" presetID="0" presetClass="path" presetSubtype="0" repeatCount="indefinite" fill="hold" grpId="0" nodeType="withEffect">
                                  <p:stCondLst>
                                    <p:cond delay="0"/>
                                  </p:stCondLst>
                                  <p:childTnLst>
                                    <p:animMotion origin="layout" path="M 2.77778E-6 7.40741E-7 L 0.23594 0.04491 L -0.02396 0.12593 L 0.23264 0.22153 L -0.0184 0.30278 L 0.23368 0.22153 L -0.02066 0.12593 L 0.2316 0.04768 L 2.77778E-6 7.40741E-7 Z " pathEditMode="relative" ptsTypes="AAAAAAAAA">
                                      <p:cBhvr>
                                        <p:cTn id="10" dur="5000" fill="hold"/>
                                        <p:tgtEl>
                                          <p:spTgt spid="13"/>
                                        </p:tgtEl>
                                        <p:attrNameLst>
                                          <p:attrName>ppt_x</p:attrName>
                                          <p:attrName>ppt_y</p:attrName>
                                        </p:attrNameLst>
                                      </p:cBhvr>
                                    </p:animMotion>
                                  </p:childTnLst>
                                </p:cTn>
                              </p:par>
                              <p:par>
                                <p:cTn id="11" presetID="0" presetClass="path" presetSubtype="0" repeatCount="indefinite" fill="hold" grpId="0" nodeType="withEffect">
                                  <p:stCondLst>
                                    <p:cond delay="0"/>
                                  </p:stCondLst>
                                  <p:childTnLst>
                                    <p:animMotion origin="layout" path="M 2.77778E-6 -5.55556E-6 L -0.10643 -0.33334 L -0.22275 0.02175 L -0.25105 -0.09561 L -0.15747 -0.32015 L 2.77778E-6 -5.55556E-6 Z " pathEditMode="relative" ptsTypes="AAAAAA">
                                      <p:cBhvr>
                                        <p:cTn id="12" dur="5000" fill="hold"/>
                                        <p:tgtEl>
                                          <p:spTgt spid="1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384"/>
            <a:ext cx="8640960" cy="648071"/>
          </a:xfrm>
        </p:spPr>
        <p:txBody>
          <a:bodyPr>
            <a:normAutofit fontScale="90000"/>
          </a:bodyPr>
          <a:lstStyle/>
          <a:p>
            <a:r>
              <a:rPr lang="sk-SK" dirty="0" smtClean="0"/>
              <a:t>Záver</a:t>
            </a:r>
            <a:endParaRPr lang="en-GB" dirty="0"/>
          </a:p>
        </p:txBody>
      </p:sp>
      <p:sp>
        <p:nvSpPr>
          <p:cNvPr id="6" name="Content Placeholder 5"/>
          <p:cNvSpPr>
            <a:spLocks noGrp="1"/>
          </p:cNvSpPr>
          <p:nvPr>
            <p:ph sz="half" idx="13"/>
          </p:nvPr>
        </p:nvSpPr>
        <p:spPr/>
        <p:txBody>
          <a:bodyPr/>
          <a:lstStyle/>
          <a:p>
            <a:r>
              <a:rPr lang="sk-SK" dirty="0" smtClean="0"/>
              <a:t>... s trochou optimizmu</a:t>
            </a:r>
            <a:endParaRPr lang="en-GB" dirty="0"/>
          </a:p>
        </p:txBody>
      </p:sp>
      <p:sp>
        <p:nvSpPr>
          <p:cNvPr id="9" name="Content Placeholder 4"/>
          <p:cNvSpPr>
            <a:spLocks noGrp="1"/>
          </p:cNvSpPr>
          <p:nvPr>
            <p:ph idx="1"/>
          </p:nvPr>
        </p:nvSpPr>
        <p:spPr>
          <a:xfrm>
            <a:off x="252520" y="1844824"/>
            <a:ext cx="8711968" cy="2880320"/>
          </a:xfrm>
        </p:spPr>
        <p:txBody>
          <a:bodyPr>
            <a:noAutofit/>
          </a:bodyPr>
          <a:lstStyle/>
          <a:p>
            <a:pPr marL="0" indent="0">
              <a:buNone/>
            </a:pPr>
            <a:r>
              <a:rPr lang="sk-SK" sz="3000" i="1" dirty="0" smtClean="0"/>
              <a:t>Ak ale nie je žiadna útecha v plodoch nášho výskumu, </a:t>
            </a:r>
            <a:br>
              <a:rPr lang="sk-SK" sz="3000" i="1" dirty="0" smtClean="0"/>
            </a:br>
            <a:r>
              <a:rPr lang="sk-SK" sz="3000" i="1" dirty="0" smtClean="0"/>
              <a:t>je prinajmenšom nejaká útecha vo výskume samotnom.</a:t>
            </a:r>
          </a:p>
          <a:p>
            <a:pPr marL="0" indent="0" algn="ctr">
              <a:buNone/>
            </a:pPr>
            <a:r>
              <a:rPr lang="sk-SK" sz="3000" i="1" dirty="0" smtClean="0"/>
              <a:t> ..... </a:t>
            </a:r>
          </a:p>
          <a:p>
            <a:pPr marL="0" indent="0">
              <a:buNone/>
            </a:pPr>
            <a:r>
              <a:rPr lang="sk-SK" sz="3000" b="1" i="1" dirty="0" smtClean="0"/>
              <a:t>Snaha pochopiť vesmír je jednou z veľmi málo vecí, </a:t>
            </a:r>
            <a:br>
              <a:rPr lang="sk-SK" sz="3000" b="1" i="1" dirty="0" smtClean="0"/>
            </a:br>
            <a:r>
              <a:rPr lang="sk-SK" sz="3000" b="1" i="1" dirty="0" smtClean="0"/>
              <a:t>ktoré </a:t>
            </a:r>
            <a:r>
              <a:rPr lang="sk-SK" sz="3000" b="1" i="1" dirty="0" err="1" smtClean="0"/>
              <a:t>dvíhaju</a:t>
            </a:r>
            <a:r>
              <a:rPr lang="sk-SK" sz="3000" b="1" i="1" dirty="0" smtClean="0"/>
              <a:t> ľudský život trochu nad úroveň frašky </a:t>
            </a:r>
            <a:br>
              <a:rPr lang="sk-SK" sz="3000" b="1" i="1" dirty="0" smtClean="0"/>
            </a:br>
            <a:r>
              <a:rPr lang="sk-SK" sz="3000" b="1" i="1" smtClean="0"/>
              <a:t>a dávajú </a:t>
            </a:r>
            <a:r>
              <a:rPr lang="sk-SK" sz="3000" b="1" i="1" dirty="0" smtClean="0"/>
              <a:t>mu niečo z gracióznosti tragédie. </a:t>
            </a:r>
            <a:endParaRPr lang="sk-SK" sz="3000" b="1" i="1" dirty="0"/>
          </a:p>
        </p:txBody>
      </p:sp>
      <p:sp>
        <p:nvSpPr>
          <p:cNvPr id="10" name="Rectangle 9"/>
          <p:cNvSpPr/>
          <p:nvPr/>
        </p:nvSpPr>
        <p:spPr>
          <a:xfrm>
            <a:off x="3888432" y="4995173"/>
            <a:ext cx="4572000" cy="954107"/>
          </a:xfrm>
          <a:prstGeom prst="rect">
            <a:avLst/>
          </a:prstGeom>
        </p:spPr>
        <p:txBody>
          <a:bodyPr>
            <a:spAutoFit/>
          </a:bodyPr>
          <a:lstStyle/>
          <a:p>
            <a:pPr algn="r"/>
            <a:r>
              <a:rPr lang="en-US" sz="2800" i="1" dirty="0"/>
              <a:t>Steven </a:t>
            </a:r>
            <a:r>
              <a:rPr lang="en-US" sz="2800" i="1" dirty="0" smtClean="0"/>
              <a:t>Weinberg</a:t>
            </a:r>
            <a:r>
              <a:rPr lang="sk-SK" sz="2800" i="1" dirty="0" smtClean="0"/>
              <a:t/>
            </a:r>
            <a:br>
              <a:rPr lang="sk-SK" sz="2800" i="1" dirty="0" smtClean="0"/>
            </a:br>
            <a:r>
              <a:rPr lang="sk-SK" sz="2800" i="1" dirty="0" smtClean="0"/>
              <a:t>Prvé tri minúty</a:t>
            </a:r>
            <a:endParaRPr lang="en-US" sz="2800" i="1" dirty="0"/>
          </a:p>
        </p:txBody>
      </p:sp>
    </p:spTree>
    <p:extLst>
      <p:ext uri="{BB962C8B-B14F-4D97-AF65-F5344CB8AC3E}">
        <p14:creationId xmlns:p14="http://schemas.microsoft.com/office/powerpoint/2010/main" val="48606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10" name="Content Placeholder 9"/>
          <p:cNvSpPr>
            <a:spLocks noGrp="1"/>
          </p:cNvSpPr>
          <p:nvPr>
            <p:ph sz="half" idx="13"/>
          </p:nvPr>
        </p:nvSpPr>
        <p:spPr>
          <a:xfrm>
            <a:off x="4576260" y="620689"/>
            <a:ext cx="4572000" cy="718593"/>
          </a:xfrm>
        </p:spPr>
        <p:txBody>
          <a:bodyPr/>
          <a:lstStyle/>
          <a:p>
            <a:r>
              <a:rPr lang="sk-SK" noProof="0" dirty="0" err="1" smtClean="0"/>
              <a:t>Hubble</a:t>
            </a:r>
            <a:r>
              <a:rPr lang="sk-SK" noProof="0" dirty="0" smtClean="0"/>
              <a:t> </a:t>
            </a:r>
            <a:r>
              <a:rPr lang="sk-SK" noProof="0" dirty="0" err="1" smtClean="0"/>
              <a:t>Space</a:t>
            </a:r>
            <a:r>
              <a:rPr lang="sk-SK" noProof="0" dirty="0" smtClean="0"/>
              <a:t> </a:t>
            </a:r>
            <a:r>
              <a:rPr lang="sk-SK" noProof="0" dirty="0" err="1" smtClean="0"/>
              <a:t>Telescope</a:t>
            </a:r>
            <a:endParaRPr lang="sk-SK" noProof="0" dirty="0"/>
          </a:p>
        </p:txBody>
      </p:sp>
      <p:sp>
        <p:nvSpPr>
          <p:cNvPr id="9" name="Rectangle 8"/>
          <p:cNvSpPr/>
          <p:nvPr/>
        </p:nvSpPr>
        <p:spPr>
          <a:xfrm>
            <a:off x="18607" y="5877272"/>
            <a:ext cx="4526662" cy="923330"/>
          </a:xfrm>
          <a:prstGeom prst="rect">
            <a:avLst/>
          </a:prstGeom>
        </p:spPr>
        <p:txBody>
          <a:bodyPr wrap="square">
            <a:spAutoFit/>
          </a:bodyPr>
          <a:lstStyle/>
          <a:p>
            <a:r>
              <a:rPr lang="sk-SK" dirty="0" smtClean="0"/>
              <a:t>E</a:t>
            </a:r>
            <a:r>
              <a:rPr lang="en-GB" dirty="0" err="1" smtClean="0"/>
              <a:t>liptic</a:t>
            </a:r>
            <a:r>
              <a:rPr lang="sk-SK" dirty="0" smtClean="0"/>
              <a:t>ká</a:t>
            </a:r>
            <a:r>
              <a:rPr lang="en-GB" dirty="0" smtClean="0"/>
              <a:t> </a:t>
            </a:r>
            <a:r>
              <a:rPr lang="en-GB" dirty="0" err="1" smtClean="0"/>
              <a:t>galax</a:t>
            </a:r>
            <a:r>
              <a:rPr lang="sk-SK" dirty="0" err="1" smtClean="0"/>
              <a:t>ia</a:t>
            </a:r>
            <a:r>
              <a:rPr lang="sk-SK" dirty="0" smtClean="0"/>
              <a:t> </a:t>
            </a:r>
            <a:r>
              <a:rPr lang="en-GB" dirty="0" smtClean="0"/>
              <a:t>MACS </a:t>
            </a:r>
            <a:r>
              <a:rPr lang="en-GB" dirty="0" err="1" smtClean="0"/>
              <a:t>J1149.6+2223</a:t>
            </a:r>
            <a:r>
              <a:rPr lang="sk-SK" dirty="0"/>
              <a:t/>
            </a:r>
            <a:br>
              <a:rPr lang="sk-SK" dirty="0"/>
            </a:br>
            <a:r>
              <a:rPr lang="sk-SK" dirty="0" smtClean="0"/>
              <a:t>a „</a:t>
            </a:r>
            <a:r>
              <a:rPr lang="en-GB" dirty="0" err="1" smtClean="0"/>
              <a:t>Sjur</a:t>
            </a:r>
            <a:r>
              <a:rPr lang="en-GB" dirty="0" smtClean="0"/>
              <a:t> </a:t>
            </a:r>
            <a:r>
              <a:rPr lang="en-GB" dirty="0" err="1" smtClean="0"/>
              <a:t>Refsdal</a:t>
            </a:r>
            <a:r>
              <a:rPr lang="sk-SK" dirty="0" smtClean="0"/>
              <a:t>“-</a:t>
            </a:r>
            <a:r>
              <a:rPr lang="sk-SK" dirty="0" err="1" smtClean="0"/>
              <a:t>ová</a:t>
            </a:r>
            <a:r>
              <a:rPr lang="sk-SK" dirty="0" smtClean="0"/>
              <a:t> </a:t>
            </a:r>
            <a:r>
              <a:rPr lang="sk-SK" dirty="0" err="1" smtClean="0"/>
              <a:t>supernova</a:t>
            </a:r>
            <a:r>
              <a:rPr lang="sk-SK" dirty="0"/>
              <a:t> </a:t>
            </a:r>
            <a:r>
              <a:rPr lang="sk-SK" dirty="0" smtClean="0"/>
              <a:t>zobrazená gravitačnou šošovkou, vzdialenosť   5 + 9 </a:t>
            </a:r>
            <a:r>
              <a:rPr lang="sk-SK" dirty="0" err="1" smtClean="0"/>
              <a:t>GLY</a:t>
            </a:r>
            <a:endParaRPr lang="en-GB" sz="1600"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4354" y="1370700"/>
            <a:ext cx="4500000" cy="4461667"/>
          </a:xfrm>
        </p:spPr>
      </p:pic>
      <p:pic>
        <p:nvPicPr>
          <p:cNvPr id="6" name="Content Placeholder 5"/>
          <p:cNvPicPr>
            <a:picLocks noGrp="1" noChangeAspect="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4602598" y="1370699"/>
            <a:ext cx="4523590" cy="4460400"/>
          </a:xfrm>
        </p:spPr>
      </p:pic>
      <p:sp>
        <p:nvSpPr>
          <p:cNvPr id="11" name="Rectangle 10"/>
          <p:cNvSpPr/>
          <p:nvPr/>
        </p:nvSpPr>
        <p:spPr>
          <a:xfrm>
            <a:off x="4752528" y="5877272"/>
            <a:ext cx="4283968" cy="923330"/>
          </a:xfrm>
          <a:prstGeom prst="rect">
            <a:avLst/>
          </a:prstGeom>
        </p:spPr>
        <p:txBody>
          <a:bodyPr wrap="square">
            <a:spAutoFit/>
          </a:bodyPr>
          <a:lstStyle/>
          <a:p>
            <a:r>
              <a:rPr lang="sk-SK" dirty="0" smtClean="0"/>
              <a:t>Oblaky </a:t>
            </a:r>
            <a:r>
              <a:rPr lang="sk-SK" dirty="0" err="1"/>
              <a:t>medzihviezdného</a:t>
            </a:r>
            <a:r>
              <a:rPr lang="sk-SK" dirty="0"/>
              <a:t> prachu v </a:t>
            </a:r>
            <a:r>
              <a:rPr lang="sk-SK" dirty="0" smtClean="0"/>
              <a:t>súhvezdí </a:t>
            </a:r>
            <a:r>
              <a:rPr lang="sk-SK" dirty="0"/>
              <a:t> </a:t>
            </a:r>
            <a:r>
              <a:rPr lang="sk-SK" dirty="0" smtClean="0"/>
              <a:t>Orla vo vzdialenosti  7 </a:t>
            </a:r>
            <a:r>
              <a:rPr lang="sk-SK" dirty="0" err="1" smtClean="0"/>
              <a:t>kLY</a:t>
            </a:r>
            <a:r>
              <a:rPr lang="sk-SK" dirty="0" smtClean="0"/>
              <a:t>		</a:t>
            </a:r>
            <a:r>
              <a:rPr lang="sk-SK" dirty="0"/>
              <a:t>	 </a:t>
            </a:r>
            <a:r>
              <a:rPr lang="sk-SK" dirty="0" smtClean="0"/>
              <a:t>                               </a:t>
            </a:r>
            <a:r>
              <a:rPr lang="sk-SK" dirty="0" err="1" smtClean="0"/>
              <a:t>Foto</a:t>
            </a:r>
            <a:r>
              <a:rPr lang="sk-SK" dirty="0"/>
              <a:t>: NASA/ESA </a:t>
            </a:r>
            <a:endParaRPr lang="en-GB" dirty="0"/>
          </a:p>
        </p:txBody>
      </p:sp>
    </p:spTree>
    <p:extLst>
      <p:ext uri="{BB962C8B-B14F-4D97-AF65-F5344CB8AC3E}">
        <p14:creationId xmlns:p14="http://schemas.microsoft.com/office/powerpoint/2010/main" val="3660180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noProof="0" dirty="0" smtClean="0"/>
              <a:t>Optické  vesmírne teleskopy</a:t>
            </a:r>
            <a:endParaRPr lang="sk-SK" noProof="0" dirty="0"/>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536" y="1340768"/>
            <a:ext cx="4454400" cy="2088000"/>
          </a:xfrm>
        </p:spPr>
      </p:pic>
      <p:sp>
        <p:nvSpPr>
          <p:cNvPr id="10" name="Content Placeholder 9"/>
          <p:cNvSpPr>
            <a:spLocks noGrp="1"/>
          </p:cNvSpPr>
          <p:nvPr>
            <p:ph sz="half" idx="13"/>
          </p:nvPr>
        </p:nvSpPr>
        <p:spPr/>
        <p:txBody>
          <a:bodyPr/>
          <a:lstStyle/>
          <a:p>
            <a:r>
              <a:rPr lang="sk-SK" noProof="0" dirty="0" err="1" smtClean="0"/>
              <a:t>Hubble</a:t>
            </a:r>
            <a:r>
              <a:rPr lang="sk-SK" noProof="0" dirty="0" smtClean="0"/>
              <a:t> </a:t>
            </a:r>
            <a:r>
              <a:rPr lang="sk-SK" noProof="0" dirty="0" err="1" smtClean="0"/>
              <a:t>Space</a:t>
            </a:r>
            <a:r>
              <a:rPr lang="sk-SK" noProof="0" dirty="0" smtClean="0"/>
              <a:t> </a:t>
            </a:r>
            <a:r>
              <a:rPr lang="sk-SK" noProof="0" dirty="0" err="1" smtClean="0"/>
              <a:t>Telescope</a:t>
            </a:r>
            <a:endParaRPr lang="sk-SK" noProof="0" dirty="0"/>
          </a:p>
        </p:txBody>
      </p:sp>
      <p:pic>
        <p:nvPicPr>
          <p:cNvPr id="12" name="Content Placeholder 11"/>
          <p:cNvPicPr>
            <a:picLocks noGrp="1" noChangeAspect="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4623958" y="1772816"/>
            <a:ext cx="4484546" cy="4392488"/>
          </a:xfrm>
        </p:spPr>
      </p:pic>
      <p:sp>
        <p:nvSpPr>
          <p:cNvPr id="9" name="Rectangle 8"/>
          <p:cNvSpPr/>
          <p:nvPr/>
        </p:nvSpPr>
        <p:spPr>
          <a:xfrm>
            <a:off x="55179" y="6300028"/>
            <a:ext cx="9053325" cy="369332"/>
          </a:xfrm>
          <a:prstGeom prst="rect">
            <a:avLst/>
          </a:prstGeom>
        </p:spPr>
        <p:txBody>
          <a:bodyPr wrap="square">
            <a:spAutoFit/>
          </a:bodyPr>
          <a:lstStyle/>
          <a:p>
            <a:r>
              <a:rPr lang="sk-SK" dirty="0" smtClean="0"/>
              <a:t>Jupiter, 17.VII. 1994, 19:00 GMT, WFPC2                </a:t>
            </a:r>
            <a:r>
              <a:rPr lang="sk-SK" dirty="0" err="1" smtClean="0"/>
              <a:t>Hubble</a:t>
            </a:r>
            <a:r>
              <a:rPr lang="sk-SK" dirty="0" smtClean="0"/>
              <a:t> </a:t>
            </a:r>
            <a:r>
              <a:rPr lang="sk-SK" dirty="0" err="1" smtClean="0"/>
              <a:t>Deep</a:t>
            </a:r>
            <a:r>
              <a:rPr lang="sk-SK" dirty="0" smtClean="0"/>
              <a:t> </a:t>
            </a:r>
            <a:r>
              <a:rPr lang="sk-SK" dirty="0" err="1" smtClean="0"/>
              <a:t>Field</a:t>
            </a:r>
            <a:r>
              <a:rPr lang="sk-SK" dirty="0" smtClean="0"/>
              <a:t>                     </a:t>
            </a:r>
            <a:r>
              <a:rPr lang="sk-SK" dirty="0" err="1" smtClean="0"/>
              <a:t>Foto</a:t>
            </a:r>
            <a:r>
              <a:rPr lang="sk-SK" dirty="0"/>
              <a:t>: </a:t>
            </a:r>
            <a:r>
              <a:rPr lang="sk-SK" dirty="0" smtClean="0"/>
              <a:t>NASA/ESA </a:t>
            </a:r>
            <a:endParaRPr lang="en-GB"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992" t="22720" r="11661" b="18654"/>
          <a:stretch/>
        </p:blipFill>
        <p:spPr>
          <a:xfrm>
            <a:off x="55179" y="3575139"/>
            <a:ext cx="4464000" cy="2570891"/>
          </a:xfrm>
          <a:prstGeom prst="rect">
            <a:avLst/>
          </a:prstGeom>
        </p:spPr>
      </p:pic>
    </p:spTree>
    <p:extLst>
      <p:ext uri="{BB962C8B-B14F-4D97-AF65-F5344CB8AC3E}">
        <p14:creationId xmlns:p14="http://schemas.microsoft.com/office/powerpoint/2010/main" val="2599105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sk-SK" noProof="0" dirty="0" smtClean="0"/>
              <a:t>Optické  vesmírne teleskopy</a:t>
            </a:r>
            <a:endParaRPr lang="sk-SK" noProof="0" dirty="0"/>
          </a:p>
        </p:txBody>
      </p:sp>
      <p:sp>
        <p:nvSpPr>
          <p:cNvPr id="10" name="Content Placeholder 9"/>
          <p:cNvSpPr>
            <a:spLocks noGrp="1"/>
          </p:cNvSpPr>
          <p:nvPr>
            <p:ph sz="half" idx="13"/>
          </p:nvPr>
        </p:nvSpPr>
        <p:spPr>
          <a:xfrm>
            <a:off x="4576260" y="620689"/>
            <a:ext cx="4572000" cy="718593"/>
          </a:xfrm>
        </p:spPr>
        <p:txBody>
          <a:bodyPr/>
          <a:lstStyle/>
          <a:p>
            <a:r>
              <a:rPr lang="sk-SK" noProof="0" dirty="0" err="1" smtClean="0"/>
              <a:t>Hubble</a:t>
            </a:r>
            <a:r>
              <a:rPr lang="sk-SK" noProof="0" dirty="0" smtClean="0"/>
              <a:t> </a:t>
            </a:r>
            <a:r>
              <a:rPr lang="sk-SK" noProof="0" dirty="0" err="1" smtClean="0"/>
              <a:t>Space</a:t>
            </a:r>
            <a:r>
              <a:rPr lang="sk-SK" noProof="0" dirty="0" smtClean="0"/>
              <a:t> </a:t>
            </a:r>
            <a:r>
              <a:rPr lang="sk-SK" noProof="0" dirty="0" err="1" smtClean="0"/>
              <a:t>Telescope</a:t>
            </a:r>
            <a:endParaRPr lang="sk-SK" noProof="0" dirty="0"/>
          </a:p>
        </p:txBody>
      </p:sp>
      <p:sp>
        <p:nvSpPr>
          <p:cNvPr id="9" name="Rectangle 8"/>
          <p:cNvSpPr/>
          <p:nvPr/>
        </p:nvSpPr>
        <p:spPr>
          <a:xfrm>
            <a:off x="105128" y="5976006"/>
            <a:ext cx="4409378" cy="646331"/>
          </a:xfrm>
          <a:prstGeom prst="rect">
            <a:avLst/>
          </a:prstGeom>
        </p:spPr>
        <p:txBody>
          <a:bodyPr wrap="square">
            <a:spAutoFit/>
          </a:bodyPr>
          <a:lstStyle/>
          <a:p>
            <a:r>
              <a:rPr lang="en-GB" dirty="0" err="1" smtClean="0"/>
              <a:t>Pohyb</a:t>
            </a:r>
            <a:r>
              <a:rPr lang="en-GB" dirty="0" smtClean="0"/>
              <a:t> </a:t>
            </a:r>
            <a:r>
              <a:rPr lang="en-GB" dirty="0" err="1" smtClean="0"/>
              <a:t>asteroidov</a:t>
            </a:r>
            <a:r>
              <a:rPr lang="en-GB" dirty="0" smtClean="0"/>
              <a:t>  </a:t>
            </a:r>
            <a:r>
              <a:rPr lang="en-GB" dirty="0" err="1" smtClean="0"/>
              <a:t>na</a:t>
            </a:r>
            <a:r>
              <a:rPr lang="en-GB" dirty="0" smtClean="0"/>
              <a:t> </a:t>
            </a:r>
            <a:r>
              <a:rPr lang="en-GB" dirty="0" err="1" smtClean="0"/>
              <a:t>popred</a:t>
            </a:r>
            <a:r>
              <a:rPr lang="sk-SK" dirty="0" smtClean="0"/>
              <a:t>í </a:t>
            </a:r>
            <a:r>
              <a:rPr lang="sk-SK" dirty="0" err="1" smtClean="0"/>
              <a:t>snímk</a:t>
            </a:r>
            <a:r>
              <a:rPr lang="en-GB" dirty="0" smtClean="0"/>
              <a:t>y</a:t>
            </a:r>
            <a:r>
              <a:rPr lang="sk-SK" dirty="0" smtClean="0"/>
              <a:t> skupiny galaxií </a:t>
            </a:r>
            <a:r>
              <a:rPr lang="sk-SK" dirty="0" err="1" smtClean="0"/>
              <a:t>Abel</a:t>
            </a:r>
            <a:r>
              <a:rPr lang="sk-SK" dirty="0" smtClean="0"/>
              <a:t>  370  </a:t>
            </a:r>
            <a:endParaRPr lang="en-GB" dirty="0"/>
          </a:p>
        </p:txBody>
      </p:sp>
      <p:pic>
        <p:nvPicPr>
          <p:cNvPr id="11" name="Content Placeholder 10"/>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96775" y="1172015"/>
            <a:ext cx="4313459" cy="4824000"/>
          </a:xfrm>
        </p:spPr>
      </p:pic>
      <p:sp>
        <p:nvSpPr>
          <p:cNvPr id="15" name="Rectangle 14"/>
          <p:cNvSpPr/>
          <p:nvPr/>
        </p:nvSpPr>
        <p:spPr>
          <a:xfrm>
            <a:off x="4586514" y="5976006"/>
            <a:ext cx="4464496" cy="923330"/>
          </a:xfrm>
          <a:prstGeom prst="rect">
            <a:avLst/>
          </a:prstGeom>
        </p:spPr>
        <p:txBody>
          <a:bodyPr wrap="square">
            <a:spAutoFit/>
          </a:bodyPr>
          <a:lstStyle/>
          <a:p>
            <a:r>
              <a:rPr lang="sk-SK" dirty="0" err="1" smtClean="0"/>
              <a:t>Časozberná</a:t>
            </a:r>
            <a:r>
              <a:rPr lang="sk-SK" dirty="0" smtClean="0"/>
              <a:t> </a:t>
            </a:r>
            <a:r>
              <a:rPr lang="sk-SK" dirty="0"/>
              <a:t>animácie hviezdy  V838 </a:t>
            </a:r>
            <a:r>
              <a:rPr lang="sk-SK" dirty="0" smtClean="0"/>
              <a:t> vzdialenej  6 100 </a:t>
            </a:r>
            <a:r>
              <a:rPr lang="sk-SK" dirty="0" err="1" smtClean="0"/>
              <a:t>pc</a:t>
            </a:r>
            <a:r>
              <a:rPr lang="sk-SK" dirty="0" smtClean="0"/>
              <a:t> v súhvezdí Jednorožca </a:t>
            </a:r>
            <a:br>
              <a:rPr lang="sk-SK" dirty="0" smtClean="0"/>
            </a:br>
            <a:r>
              <a:rPr lang="sk-SK" dirty="0" smtClean="0"/>
              <a:t>                                       </a:t>
            </a:r>
            <a:r>
              <a:rPr lang="sk-SK" dirty="0" err="1" smtClean="0"/>
              <a:t>Foto</a:t>
            </a:r>
            <a:r>
              <a:rPr lang="sk-SK" dirty="0"/>
              <a:t>: </a:t>
            </a:r>
            <a:r>
              <a:rPr lang="sk-SK" dirty="0" smtClean="0"/>
              <a:t>NASA/ESA/</a:t>
            </a:r>
            <a:r>
              <a:rPr lang="sk-SK" dirty="0" err="1" smtClean="0"/>
              <a:t>Hubble</a:t>
            </a:r>
            <a:r>
              <a:rPr lang="sk-SK" dirty="0" smtClean="0"/>
              <a:t> </a:t>
            </a:r>
            <a:endParaRPr lang="en-GB" dirty="0"/>
          </a:p>
        </p:txBody>
      </p:sp>
      <p:pic>
        <p:nvPicPr>
          <p:cNvPr id="5" name="Hubble- Timelapse of V838 Monocerotis (2002-2006) [1080p].mp4">
            <a:hlinkClick r:id="" action="ppaction://media"/>
          </p:cNvPr>
          <p:cNvPicPr>
            <a:picLocks noGrp="1" noChangeAspect="1"/>
          </p:cNvPicPr>
          <p:nvPr>
            <p:ph sz="half" idx="14"/>
            <a:videoFile r:link="rId2"/>
            <p:extLst>
              <p:ext uri="{DAA4B4D4-6D71-4841-9C94-3DE7FCFB9230}">
                <p14:media xmlns:p14="http://schemas.microsoft.com/office/powerpoint/2010/main" r:embed="rId1"/>
              </p:ext>
            </p:extLst>
          </p:nvPr>
        </p:nvPicPr>
        <p:blipFill rotWithShape="1">
          <a:blip r:embed="rId6"/>
          <a:srcRect l="21637" r="22083"/>
          <a:stretch/>
        </p:blipFill>
        <p:spPr>
          <a:xfrm>
            <a:off x="4501524" y="1427290"/>
            <a:ext cx="4567066" cy="4563229"/>
          </a:xfrm>
        </p:spPr>
      </p:pic>
    </p:spTree>
    <p:extLst>
      <p:ext uri="{BB962C8B-B14F-4D97-AF65-F5344CB8AC3E}">
        <p14:creationId xmlns:p14="http://schemas.microsoft.com/office/powerpoint/2010/main" val="30595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5710</TotalTime>
  <Words>5471</Words>
  <Application>Microsoft Office PowerPoint</Application>
  <PresentationFormat>On-screen Show (4:3)</PresentationFormat>
  <Paragraphs>1013</Paragraphs>
  <Slides>67</Slides>
  <Notes>63</Notes>
  <HiddenSlides>0</HiddenSlides>
  <MMClips>2</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1_Custom Design</vt:lpstr>
      <vt:lpstr>PowerPoint Presentation</vt:lpstr>
      <vt:lpstr>PowerPoint Presentation</vt:lpstr>
      <vt:lpstr>Približný obsah prednášky</vt:lpstr>
      <vt:lpstr>Vesmírne (kozmické)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Optické  vesmírne teleskopy</vt:lpstr>
      <vt:lpstr>Infračervené vesmírne teleskopy</vt:lpstr>
      <vt:lpstr>Infračervené vesmírne teleskopy</vt:lpstr>
      <vt:lpstr>Infračervené  vesmírne teleskopy</vt:lpstr>
      <vt:lpstr>Infračervené  vesmírne teleskopy</vt:lpstr>
      <vt:lpstr>Infračervené  vesmírne teleskopy</vt:lpstr>
      <vt:lpstr>Infračervené  vesmírne teleskopy</vt:lpstr>
      <vt:lpstr>Sledovanie vesmíru mimo optického okna</vt:lpstr>
      <vt:lpstr>Sledovanie vesmíru mimo optického okna</vt:lpstr>
      <vt:lpstr>Sledovanie vesmíru mimo optického okna</vt:lpstr>
      <vt:lpstr>Sledovanie vesmíru mimo optického okna</vt:lpstr>
      <vt:lpstr>Sledovanie vesmíru mimo optického okna</vt:lpstr>
      <vt:lpstr>Sledovanie vesmíru mimo optického okna</vt:lpstr>
      <vt:lpstr>Röntgenové  vesmírne teleskopy</vt:lpstr>
      <vt:lpstr>Röntgenové  vesmírne teleskopy</vt:lpstr>
      <vt:lpstr>Röntgenové  vesmírne teleskopy</vt:lpstr>
      <vt:lpstr>Röntgenové vesmírne teleskopy</vt:lpstr>
      <vt:lpstr>Röntgenové vesmírne teleskopy</vt:lpstr>
      <vt:lpstr>Röntgenové vesmírne teleskopy</vt:lpstr>
      <vt:lpstr>Röntgenové vesmírne teleskopy</vt:lpstr>
      <vt:lpstr>Röntgenové vesmírne teleskopy</vt:lpstr>
      <vt:lpstr>Röntgenové vesmírne teleskopy</vt:lpstr>
      <vt:lpstr>Pozorovanie vesmíru v oblasti gama žiarenia</vt:lpstr>
      <vt:lpstr>PowerPoint Presentation</vt:lpstr>
      <vt:lpstr>Pozorovanie vesmíru v oblasti gama žiarenia</vt:lpstr>
      <vt:lpstr>Pozorovanie vesmíru v oblasti gama žiarenia</vt:lpstr>
      <vt:lpstr>Pozorovanie vesmíru v oblasti gama žiarenia</vt:lpstr>
      <vt:lpstr>Pozorovanie vesmíru v oblasti gama žiarenia</vt:lpstr>
      <vt:lpstr>Pozorovanie vesmíru v mikrovlnnej oblasti</vt:lpstr>
      <vt:lpstr>Pozorovanie vesmíru v mikrovlnnej oblasti</vt:lpstr>
      <vt:lpstr>Pozorovanie vesmíru v mikrovlnnej oblasti</vt:lpstr>
      <vt:lpstr>Pozorovanie vesmíru v mikrovlnnej oblasti</vt:lpstr>
      <vt:lpstr>Základný výskum vo vesmíre</vt:lpstr>
      <vt:lpstr>Detektor elementárnych častíc vo vesmíre</vt:lpstr>
      <vt:lpstr>Základný výskum vo vesmíre</vt:lpstr>
      <vt:lpstr>Základný výskum vo vesmíre</vt:lpstr>
      <vt:lpstr>Základný výskum vo vesmíre</vt:lpstr>
      <vt:lpstr>Základný výskum vo vesmíre</vt:lpstr>
      <vt:lpstr>Základný výskum vo vesmíre</vt:lpstr>
      <vt:lpstr>PowerPoint Presentation</vt:lpstr>
      <vt:lpstr>PowerPoint Presentation</vt:lpstr>
      <vt:lpstr>PowerPoint Presentation</vt:lpstr>
      <vt:lpstr>Symbióza pozemských a kozmických pozorovaní</vt:lpstr>
      <vt:lpstr>PowerPoint Presentation</vt:lpstr>
      <vt:lpstr>Symbióza pozemských a kozmických pozorovaní</vt:lpstr>
      <vt:lpstr>Vlastné aktivity</vt:lpstr>
      <vt:lpstr>Vlastné aktivity</vt:lpstr>
      <vt:lpstr>Vlastné aktivity</vt:lpstr>
      <vt:lpstr>Vlastné aktivity</vt:lpstr>
      <vt:lpstr>Záver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valko</dc:creator>
  <cp:lastModifiedBy>Fero Hora</cp:lastModifiedBy>
  <cp:revision>248</cp:revision>
  <dcterms:created xsi:type="dcterms:W3CDTF">2020-07-25T19:55:59Z</dcterms:created>
  <dcterms:modified xsi:type="dcterms:W3CDTF">2020-09-02T19:42:01Z</dcterms:modified>
</cp:coreProperties>
</file>